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7" r:id="rId2"/>
    <p:sldId id="259" r:id="rId3"/>
    <p:sldId id="258" r:id="rId4"/>
    <p:sldId id="261" r:id="rId5"/>
    <p:sldId id="262" r:id="rId6"/>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5471"/>
    <a:srgbClr val="00CA81"/>
    <a:srgbClr val="0AB1C9"/>
    <a:srgbClr val="09AFD0"/>
    <a:srgbClr val="02BBAC"/>
    <a:srgbClr val="1DA97F"/>
    <a:srgbClr val="0FA9A8"/>
    <a:srgbClr val="09A9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23"/>
    <p:restoredTop sz="94675"/>
  </p:normalViewPr>
  <p:slideViewPr>
    <p:cSldViewPr snapToGrid="0">
      <p:cViewPr varScale="1">
        <p:scale>
          <a:sx n="111" d="100"/>
          <a:sy n="111" d="100"/>
        </p:scale>
        <p:origin x="92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7C59B1-B8B6-1848-83E3-F41D0EFD5F64}" type="datetimeFigureOut">
              <a:rPr lang="es-ES" smtClean="0"/>
              <a:t>29/2/24</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5C3CEC-FEA9-2E48-ACDF-22D438BBFA1B}" type="slidenum">
              <a:rPr lang="es-ES" smtClean="0"/>
              <a:t>‹Nº›</a:t>
            </a:fld>
            <a:endParaRPr lang="es-ES"/>
          </a:p>
        </p:txBody>
      </p:sp>
    </p:spTree>
    <p:extLst>
      <p:ext uri="{BB962C8B-B14F-4D97-AF65-F5344CB8AC3E}">
        <p14:creationId xmlns:p14="http://schemas.microsoft.com/office/powerpoint/2010/main" val="3976454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emf"/><Relationship Id="rId7" Type="http://schemas.openxmlformats.org/officeDocument/2006/relationships/image" Target="../media/image6.emf"/><Relationship Id="rId12" Type="http://schemas.openxmlformats.org/officeDocument/2006/relationships/image" Target="../media/image11.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emf"/><Relationship Id="rId11" Type="http://schemas.openxmlformats.org/officeDocument/2006/relationships/image" Target="../media/image10.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sv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 Id="rId9" Type="http://schemas.openxmlformats.org/officeDocument/2006/relationships/image" Target="../media/image17.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image" Target="../media/image11.png"/><Relationship Id="rId7" Type="http://schemas.openxmlformats.org/officeDocument/2006/relationships/image" Target="../media/image21.emf"/><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2AB25878-2594-F819-9D09-43AAEC832C25}"/>
              </a:ext>
            </a:extLst>
          </p:cNvPr>
          <p:cNvPicPr>
            <a:picLocks noChangeAspect="1"/>
          </p:cNvPicPr>
          <p:nvPr userDrawn="1"/>
        </p:nvPicPr>
        <p:blipFill>
          <a:blip r:embed="rId2"/>
          <a:stretch>
            <a:fillRect/>
          </a:stretch>
        </p:blipFill>
        <p:spPr>
          <a:xfrm>
            <a:off x="2639785" y="3430815"/>
            <a:ext cx="6912429" cy="3456215"/>
          </a:xfrm>
          <a:prstGeom prst="rect">
            <a:avLst/>
          </a:prstGeom>
        </p:spPr>
      </p:pic>
      <p:sp>
        <p:nvSpPr>
          <p:cNvPr id="8" name="Elipse 7">
            <a:extLst>
              <a:ext uri="{FF2B5EF4-FFF2-40B4-BE49-F238E27FC236}">
                <a16:creationId xmlns:a16="http://schemas.microsoft.com/office/drawing/2014/main" id="{0CFC2E50-368F-186C-1C6E-BC4060D77171}"/>
              </a:ext>
            </a:extLst>
          </p:cNvPr>
          <p:cNvSpPr/>
          <p:nvPr userDrawn="1"/>
        </p:nvSpPr>
        <p:spPr>
          <a:xfrm>
            <a:off x="5523085" y="3230937"/>
            <a:ext cx="1240971" cy="1240971"/>
          </a:xfrm>
          <a:prstGeom prst="ellipse">
            <a:avLst/>
          </a:prstGeom>
          <a:solidFill>
            <a:srgbClr val="09AFD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Elipse 8">
            <a:extLst>
              <a:ext uri="{FF2B5EF4-FFF2-40B4-BE49-F238E27FC236}">
                <a16:creationId xmlns:a16="http://schemas.microsoft.com/office/drawing/2014/main" id="{BBABAE8A-B222-75C0-287F-B672668FA3BF}"/>
              </a:ext>
            </a:extLst>
          </p:cNvPr>
          <p:cNvSpPr/>
          <p:nvPr userDrawn="1"/>
        </p:nvSpPr>
        <p:spPr>
          <a:xfrm>
            <a:off x="3476897" y="3949394"/>
            <a:ext cx="1240971" cy="1240971"/>
          </a:xfrm>
          <a:prstGeom prst="ellipse">
            <a:avLst/>
          </a:prstGeom>
          <a:solidFill>
            <a:srgbClr val="00CA8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Elipse 9">
            <a:extLst>
              <a:ext uri="{FF2B5EF4-FFF2-40B4-BE49-F238E27FC236}">
                <a16:creationId xmlns:a16="http://schemas.microsoft.com/office/drawing/2014/main" id="{E3158CA2-6845-6352-361F-9BDFC657533A}"/>
              </a:ext>
            </a:extLst>
          </p:cNvPr>
          <p:cNvSpPr/>
          <p:nvPr userDrawn="1"/>
        </p:nvSpPr>
        <p:spPr>
          <a:xfrm>
            <a:off x="2469314" y="5495165"/>
            <a:ext cx="1240971" cy="1240971"/>
          </a:xfrm>
          <a:prstGeom prst="ellipse">
            <a:avLst/>
          </a:prstGeom>
          <a:solidFill>
            <a:srgbClr val="09AFD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Elipse 10">
            <a:extLst>
              <a:ext uri="{FF2B5EF4-FFF2-40B4-BE49-F238E27FC236}">
                <a16:creationId xmlns:a16="http://schemas.microsoft.com/office/drawing/2014/main" id="{FD302CED-6C9F-E0B2-C64F-27CCAB766B59}"/>
              </a:ext>
            </a:extLst>
          </p:cNvPr>
          <p:cNvSpPr/>
          <p:nvPr userDrawn="1"/>
        </p:nvSpPr>
        <p:spPr>
          <a:xfrm>
            <a:off x="7448006" y="3949394"/>
            <a:ext cx="1240971" cy="1240971"/>
          </a:xfrm>
          <a:prstGeom prst="ellipse">
            <a:avLst/>
          </a:prstGeom>
          <a:solidFill>
            <a:srgbClr val="00CA8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Elipse 11">
            <a:extLst>
              <a:ext uri="{FF2B5EF4-FFF2-40B4-BE49-F238E27FC236}">
                <a16:creationId xmlns:a16="http://schemas.microsoft.com/office/drawing/2014/main" id="{AC2940E2-C594-E4F8-EAFF-2B491FFD042A}"/>
              </a:ext>
            </a:extLst>
          </p:cNvPr>
          <p:cNvSpPr/>
          <p:nvPr userDrawn="1"/>
        </p:nvSpPr>
        <p:spPr>
          <a:xfrm>
            <a:off x="8480840" y="5470781"/>
            <a:ext cx="1240971" cy="1240971"/>
          </a:xfrm>
          <a:prstGeom prst="ellipse">
            <a:avLst/>
          </a:prstGeom>
          <a:solidFill>
            <a:srgbClr val="09AFD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3" name="Imagen 12">
            <a:extLst>
              <a:ext uri="{FF2B5EF4-FFF2-40B4-BE49-F238E27FC236}">
                <a16:creationId xmlns:a16="http://schemas.microsoft.com/office/drawing/2014/main" id="{E812B63F-61C8-151C-7090-FB60D49444D8}"/>
              </a:ext>
            </a:extLst>
          </p:cNvPr>
          <p:cNvPicPr>
            <a:picLocks noChangeAspect="1"/>
          </p:cNvPicPr>
          <p:nvPr userDrawn="1"/>
        </p:nvPicPr>
        <p:blipFill>
          <a:blip r:embed="rId3"/>
          <a:stretch>
            <a:fillRect/>
          </a:stretch>
        </p:blipFill>
        <p:spPr>
          <a:xfrm>
            <a:off x="2821241" y="5840243"/>
            <a:ext cx="517844" cy="530790"/>
          </a:xfrm>
          <a:prstGeom prst="rect">
            <a:avLst/>
          </a:prstGeom>
        </p:spPr>
      </p:pic>
      <p:pic>
        <p:nvPicPr>
          <p:cNvPr id="14" name="Imagen 13">
            <a:extLst>
              <a:ext uri="{FF2B5EF4-FFF2-40B4-BE49-F238E27FC236}">
                <a16:creationId xmlns:a16="http://schemas.microsoft.com/office/drawing/2014/main" id="{3A6D7728-E90E-66F4-9FA6-93FD73AB87FF}"/>
              </a:ext>
            </a:extLst>
          </p:cNvPr>
          <p:cNvPicPr>
            <a:picLocks noChangeAspect="1"/>
          </p:cNvPicPr>
          <p:nvPr userDrawn="1"/>
        </p:nvPicPr>
        <p:blipFill>
          <a:blip r:embed="rId4"/>
          <a:stretch>
            <a:fillRect/>
          </a:stretch>
        </p:blipFill>
        <p:spPr>
          <a:xfrm>
            <a:off x="7777970" y="4297661"/>
            <a:ext cx="603293" cy="544435"/>
          </a:xfrm>
          <a:prstGeom prst="rect">
            <a:avLst/>
          </a:prstGeom>
        </p:spPr>
      </p:pic>
      <p:pic>
        <p:nvPicPr>
          <p:cNvPr id="15" name="Imagen 14">
            <a:extLst>
              <a:ext uri="{FF2B5EF4-FFF2-40B4-BE49-F238E27FC236}">
                <a16:creationId xmlns:a16="http://schemas.microsoft.com/office/drawing/2014/main" id="{1ECBA7C2-F159-FAC4-291B-7619BADE3B44}"/>
              </a:ext>
            </a:extLst>
          </p:cNvPr>
          <p:cNvPicPr>
            <a:picLocks noChangeAspect="1"/>
          </p:cNvPicPr>
          <p:nvPr userDrawn="1"/>
        </p:nvPicPr>
        <p:blipFill>
          <a:blip r:embed="rId5"/>
          <a:stretch>
            <a:fillRect/>
          </a:stretch>
        </p:blipFill>
        <p:spPr>
          <a:xfrm>
            <a:off x="3748340" y="4214443"/>
            <a:ext cx="694570" cy="689574"/>
          </a:xfrm>
          <a:prstGeom prst="rect">
            <a:avLst/>
          </a:prstGeom>
        </p:spPr>
      </p:pic>
      <p:pic>
        <p:nvPicPr>
          <p:cNvPr id="16" name="Imagen 15">
            <a:extLst>
              <a:ext uri="{FF2B5EF4-FFF2-40B4-BE49-F238E27FC236}">
                <a16:creationId xmlns:a16="http://schemas.microsoft.com/office/drawing/2014/main" id="{513079CF-C419-A4AC-C300-81B5857EAF7F}"/>
              </a:ext>
            </a:extLst>
          </p:cNvPr>
          <p:cNvPicPr>
            <a:picLocks noChangeAspect="1"/>
          </p:cNvPicPr>
          <p:nvPr userDrawn="1"/>
        </p:nvPicPr>
        <p:blipFill>
          <a:blip r:embed="rId6"/>
          <a:stretch>
            <a:fillRect/>
          </a:stretch>
        </p:blipFill>
        <p:spPr>
          <a:xfrm>
            <a:off x="8853391" y="5843332"/>
            <a:ext cx="495868" cy="495868"/>
          </a:xfrm>
          <a:prstGeom prst="rect">
            <a:avLst/>
          </a:prstGeom>
        </p:spPr>
      </p:pic>
      <p:pic>
        <p:nvPicPr>
          <p:cNvPr id="17" name="Imagen 16">
            <a:extLst>
              <a:ext uri="{FF2B5EF4-FFF2-40B4-BE49-F238E27FC236}">
                <a16:creationId xmlns:a16="http://schemas.microsoft.com/office/drawing/2014/main" id="{80FF59D2-B3E3-02F0-0CEE-D76B9C215833}"/>
              </a:ext>
            </a:extLst>
          </p:cNvPr>
          <p:cNvPicPr>
            <a:picLocks noChangeAspect="1"/>
          </p:cNvPicPr>
          <p:nvPr userDrawn="1"/>
        </p:nvPicPr>
        <p:blipFill>
          <a:blip r:embed="rId7"/>
          <a:stretch>
            <a:fillRect/>
          </a:stretch>
        </p:blipFill>
        <p:spPr>
          <a:xfrm>
            <a:off x="5802090" y="3690255"/>
            <a:ext cx="646283" cy="330016"/>
          </a:xfrm>
          <a:prstGeom prst="rect">
            <a:avLst/>
          </a:prstGeom>
        </p:spPr>
      </p:pic>
      <p:pic>
        <p:nvPicPr>
          <p:cNvPr id="18" name="Imagen 17" descr="Imagen que contiene Icono&#10;&#10;Descripción generada automáticamente">
            <a:extLst>
              <a:ext uri="{FF2B5EF4-FFF2-40B4-BE49-F238E27FC236}">
                <a16:creationId xmlns:a16="http://schemas.microsoft.com/office/drawing/2014/main" id="{44280A05-D5EE-7F5F-A0DE-ED920805C25E}"/>
              </a:ext>
            </a:extLst>
          </p:cNvPr>
          <p:cNvPicPr>
            <a:picLocks noChangeAspect="1"/>
          </p:cNvPicPr>
          <p:nvPr userDrawn="1"/>
        </p:nvPicPr>
        <p:blipFill>
          <a:blip r:embed="rId8"/>
          <a:stretch>
            <a:fillRect/>
          </a:stretch>
        </p:blipFill>
        <p:spPr>
          <a:xfrm>
            <a:off x="527979" y="436845"/>
            <a:ext cx="1324050" cy="1569432"/>
          </a:xfrm>
          <a:prstGeom prst="rect">
            <a:avLst/>
          </a:prstGeom>
        </p:spPr>
      </p:pic>
      <p:sp>
        <p:nvSpPr>
          <p:cNvPr id="19" name="Marcador de texto 3">
            <a:extLst>
              <a:ext uri="{FF2B5EF4-FFF2-40B4-BE49-F238E27FC236}">
                <a16:creationId xmlns:a16="http://schemas.microsoft.com/office/drawing/2014/main" id="{F18AFAA7-C4AC-D0B7-80E4-4BC8E59CA6C4}"/>
              </a:ext>
            </a:extLst>
          </p:cNvPr>
          <p:cNvSpPr txBox="1">
            <a:spLocks/>
          </p:cNvSpPr>
          <p:nvPr userDrawn="1"/>
        </p:nvSpPr>
        <p:spPr>
          <a:xfrm>
            <a:off x="4588260" y="6219790"/>
            <a:ext cx="3110625" cy="46255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2000" dirty="0" err="1">
                <a:latin typeface="Calibri" panose="020F0502020204030204" pitchFamily="34" charset="0"/>
              </a:rPr>
              <a:t>www.</a:t>
            </a:r>
            <a:r>
              <a:rPr lang="en-GB" sz="2000" i="0" u="none" strike="noStrike" dirty="0" err="1">
                <a:effectLst/>
                <a:latin typeface="Calibri" panose="020F0502020204030204" pitchFamily="34" charset="0"/>
              </a:rPr>
              <a:t>incircular-project.eu</a:t>
            </a:r>
            <a:endParaRPr lang="en-GB" sz="2000" i="0" u="none" strike="noStrike" dirty="0">
              <a:effectLst/>
              <a:latin typeface="Calibri" panose="020F0502020204030204" pitchFamily="34" charset="0"/>
            </a:endParaRPr>
          </a:p>
        </p:txBody>
      </p:sp>
      <p:grpSp>
        <p:nvGrpSpPr>
          <p:cNvPr id="20" name="Grupo 19">
            <a:extLst>
              <a:ext uri="{FF2B5EF4-FFF2-40B4-BE49-F238E27FC236}">
                <a16:creationId xmlns:a16="http://schemas.microsoft.com/office/drawing/2014/main" id="{8EF9C351-B2AC-8054-90CC-8068A4A469EC}"/>
              </a:ext>
            </a:extLst>
          </p:cNvPr>
          <p:cNvGrpSpPr/>
          <p:nvPr userDrawn="1"/>
        </p:nvGrpSpPr>
        <p:grpSpPr>
          <a:xfrm>
            <a:off x="5135717" y="4959350"/>
            <a:ext cx="2467148" cy="947452"/>
            <a:chOff x="9291769" y="660221"/>
            <a:chExt cx="2467148" cy="947452"/>
          </a:xfrm>
        </p:grpSpPr>
        <p:pic>
          <p:nvPicPr>
            <p:cNvPr id="21" name="Imagen 20">
              <a:extLst>
                <a:ext uri="{FF2B5EF4-FFF2-40B4-BE49-F238E27FC236}">
                  <a16:creationId xmlns:a16="http://schemas.microsoft.com/office/drawing/2014/main" id="{C7F2BCDD-D242-CA0C-840C-8A7CCCBB3282}"/>
                </a:ext>
              </a:extLst>
            </p:cNvPr>
            <p:cNvPicPr>
              <a:picLocks noChangeAspect="1"/>
            </p:cNvPicPr>
            <p:nvPr/>
          </p:nvPicPr>
          <p:blipFill>
            <a:blip r:embed="rId9"/>
            <a:stretch>
              <a:fillRect/>
            </a:stretch>
          </p:blipFill>
          <p:spPr>
            <a:xfrm>
              <a:off x="9291769" y="701018"/>
              <a:ext cx="226664" cy="226664"/>
            </a:xfrm>
            <a:prstGeom prst="rect">
              <a:avLst/>
            </a:prstGeom>
          </p:spPr>
        </p:pic>
        <p:sp>
          <p:nvSpPr>
            <p:cNvPr id="22" name="Marcador de texto 3">
              <a:extLst>
                <a:ext uri="{FF2B5EF4-FFF2-40B4-BE49-F238E27FC236}">
                  <a16:creationId xmlns:a16="http://schemas.microsoft.com/office/drawing/2014/main" id="{378D631B-5A89-4A66-665D-D6F69178F0B6}"/>
                </a:ext>
              </a:extLst>
            </p:cNvPr>
            <p:cNvSpPr txBox="1">
              <a:spLocks/>
            </p:cNvSpPr>
            <p:nvPr/>
          </p:nvSpPr>
          <p:spPr>
            <a:xfrm>
              <a:off x="9528494" y="660221"/>
              <a:ext cx="1924087" cy="28429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solidFill>
                    <a:schemeClr val="bg1">
                      <a:lumMod val="50000"/>
                    </a:schemeClr>
                  </a:solidFill>
                  <a:effectLst/>
                  <a:latin typeface="Calibri" panose="020F0502020204030204" pitchFamily="34" charset="0"/>
                </a:rPr>
                <a:t>@</a:t>
              </a:r>
              <a:r>
                <a:rPr lang="en-GB" sz="1600" b="0" i="0" u="none" strike="noStrike" dirty="0" err="1">
                  <a:solidFill>
                    <a:schemeClr val="bg1">
                      <a:lumMod val="50000"/>
                    </a:schemeClr>
                  </a:solidFill>
                  <a:effectLst/>
                  <a:latin typeface="Calibri" panose="020F0502020204030204" pitchFamily="34" charset="0"/>
                </a:rPr>
                <a:t>INCIRCULAR_eu</a:t>
              </a:r>
              <a:endParaRPr lang="en-GB" sz="1600" b="0" i="0" u="none" strike="noStrike" dirty="0">
                <a:solidFill>
                  <a:schemeClr val="bg1">
                    <a:lumMod val="50000"/>
                  </a:schemeClr>
                </a:solidFill>
                <a:effectLst/>
                <a:latin typeface="Calibri" panose="020F0502020204030204" pitchFamily="34" charset="0"/>
              </a:endParaRPr>
            </a:p>
          </p:txBody>
        </p:sp>
        <p:pic>
          <p:nvPicPr>
            <p:cNvPr id="23" name="Imagen 22">
              <a:extLst>
                <a:ext uri="{FF2B5EF4-FFF2-40B4-BE49-F238E27FC236}">
                  <a16:creationId xmlns:a16="http://schemas.microsoft.com/office/drawing/2014/main" id="{3BC1F38D-0E07-72F4-469C-3F0992C512B6}"/>
                </a:ext>
              </a:extLst>
            </p:cNvPr>
            <p:cNvPicPr>
              <a:picLocks noChangeAspect="1"/>
            </p:cNvPicPr>
            <p:nvPr/>
          </p:nvPicPr>
          <p:blipFill>
            <a:blip r:embed="rId10"/>
            <a:stretch>
              <a:fillRect/>
            </a:stretch>
          </p:blipFill>
          <p:spPr>
            <a:xfrm>
              <a:off x="9297151" y="1038709"/>
              <a:ext cx="215900" cy="215900"/>
            </a:xfrm>
            <a:prstGeom prst="rect">
              <a:avLst/>
            </a:prstGeom>
          </p:spPr>
        </p:pic>
        <p:sp>
          <p:nvSpPr>
            <p:cNvPr id="24" name="Marcador de texto 3">
              <a:extLst>
                <a:ext uri="{FF2B5EF4-FFF2-40B4-BE49-F238E27FC236}">
                  <a16:creationId xmlns:a16="http://schemas.microsoft.com/office/drawing/2014/main" id="{7E4A3D2B-FFD8-F570-11C0-1FA86D5FD879}"/>
                </a:ext>
              </a:extLst>
            </p:cNvPr>
            <p:cNvSpPr txBox="1">
              <a:spLocks/>
            </p:cNvSpPr>
            <p:nvPr/>
          </p:nvSpPr>
          <p:spPr>
            <a:xfrm>
              <a:off x="9528494" y="1001597"/>
              <a:ext cx="2230423" cy="28429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solidFill>
                    <a:schemeClr val="bg1">
                      <a:lumMod val="50000"/>
                    </a:schemeClr>
                  </a:solidFill>
                  <a:effectLst/>
                  <a:latin typeface="Calibri" panose="020F0502020204030204" pitchFamily="34" charset="0"/>
                </a:rPr>
                <a:t>INCIRCULAR - EU Project</a:t>
              </a:r>
            </a:p>
          </p:txBody>
        </p:sp>
        <p:pic>
          <p:nvPicPr>
            <p:cNvPr id="25" name="Imagen 24">
              <a:extLst>
                <a:ext uri="{FF2B5EF4-FFF2-40B4-BE49-F238E27FC236}">
                  <a16:creationId xmlns:a16="http://schemas.microsoft.com/office/drawing/2014/main" id="{A4BF877A-4778-9158-7450-5F277016F754}"/>
                </a:ext>
              </a:extLst>
            </p:cNvPr>
            <p:cNvPicPr>
              <a:picLocks noChangeAspect="1"/>
            </p:cNvPicPr>
            <p:nvPr/>
          </p:nvPicPr>
          <p:blipFill>
            <a:blip r:embed="rId11"/>
            <a:stretch>
              <a:fillRect/>
            </a:stretch>
          </p:blipFill>
          <p:spPr>
            <a:xfrm>
              <a:off x="9297151" y="1362188"/>
              <a:ext cx="215900" cy="215900"/>
            </a:xfrm>
            <a:prstGeom prst="rect">
              <a:avLst/>
            </a:prstGeom>
          </p:spPr>
        </p:pic>
        <p:sp>
          <p:nvSpPr>
            <p:cNvPr id="26" name="Marcador de texto 3">
              <a:extLst>
                <a:ext uri="{FF2B5EF4-FFF2-40B4-BE49-F238E27FC236}">
                  <a16:creationId xmlns:a16="http://schemas.microsoft.com/office/drawing/2014/main" id="{7DEE03F9-0E58-0354-0350-572FD1FB63F5}"/>
                </a:ext>
              </a:extLst>
            </p:cNvPr>
            <p:cNvSpPr txBox="1">
              <a:spLocks/>
            </p:cNvSpPr>
            <p:nvPr/>
          </p:nvSpPr>
          <p:spPr>
            <a:xfrm>
              <a:off x="9528494" y="1323379"/>
              <a:ext cx="1924087" cy="28429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solidFill>
                    <a:schemeClr val="bg1">
                      <a:lumMod val="50000"/>
                    </a:schemeClr>
                  </a:solidFill>
                  <a:effectLst/>
                  <a:latin typeface="Calibri" panose="020F0502020204030204" pitchFamily="34" charset="0"/>
                </a:rPr>
                <a:t>@</a:t>
              </a:r>
              <a:r>
                <a:rPr lang="en-GB" sz="1600" b="0" i="0" u="none" strike="noStrike" dirty="0" err="1">
                  <a:solidFill>
                    <a:schemeClr val="bg1">
                      <a:lumMod val="50000"/>
                    </a:schemeClr>
                  </a:solidFill>
                  <a:effectLst/>
                  <a:latin typeface="Calibri" panose="020F0502020204030204" pitchFamily="34" charset="0"/>
                </a:rPr>
                <a:t>INCIRCULAR_eu</a:t>
              </a:r>
              <a:endParaRPr lang="en-GB" sz="1600" b="0" i="0" u="none" strike="noStrike" dirty="0">
                <a:solidFill>
                  <a:schemeClr val="bg1">
                    <a:lumMod val="50000"/>
                  </a:schemeClr>
                </a:solidFill>
                <a:effectLst/>
                <a:latin typeface="Calibri" panose="020F0502020204030204" pitchFamily="34" charset="0"/>
              </a:endParaRPr>
            </a:p>
          </p:txBody>
        </p:sp>
      </p:grpSp>
      <p:pic>
        <p:nvPicPr>
          <p:cNvPr id="27" name="Imagen 26" descr="Un dibujo de una persona&#10;&#10;Descripción generada automáticamente con confianza baja">
            <a:extLst>
              <a:ext uri="{FF2B5EF4-FFF2-40B4-BE49-F238E27FC236}">
                <a16:creationId xmlns:a16="http://schemas.microsoft.com/office/drawing/2014/main" id="{FE9C7CD3-3ABA-FE2C-F245-8B9F4D4C5B43}"/>
              </a:ext>
            </a:extLst>
          </p:cNvPr>
          <p:cNvPicPr>
            <a:picLocks noChangeAspect="1"/>
          </p:cNvPicPr>
          <p:nvPr userDrawn="1"/>
        </p:nvPicPr>
        <p:blipFill rotWithShape="1">
          <a:blip r:embed="rId12"/>
          <a:srcRect l="1" r="25905" b="16128"/>
          <a:stretch/>
        </p:blipFill>
        <p:spPr>
          <a:xfrm rot="10800000" flipH="1">
            <a:off x="9257547" y="0"/>
            <a:ext cx="2934453" cy="2633528"/>
          </a:xfrm>
          <a:prstGeom prst="rect">
            <a:avLst/>
          </a:prstGeom>
        </p:spPr>
      </p:pic>
    </p:spTree>
    <p:extLst>
      <p:ext uri="{BB962C8B-B14F-4D97-AF65-F5344CB8AC3E}">
        <p14:creationId xmlns:p14="http://schemas.microsoft.com/office/powerpoint/2010/main" val="3024168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ission and results">
    <p:spTree>
      <p:nvGrpSpPr>
        <p:cNvPr id="1" name=""/>
        <p:cNvGrpSpPr/>
        <p:nvPr/>
      </p:nvGrpSpPr>
      <p:grpSpPr>
        <a:xfrm>
          <a:off x="0" y="0"/>
          <a:ext cx="0" cy="0"/>
          <a:chOff x="0" y="0"/>
          <a:chExt cx="0" cy="0"/>
        </a:xfrm>
      </p:grpSpPr>
      <p:sp>
        <p:nvSpPr>
          <p:cNvPr id="2" name="Rectángulo redondeado 1">
            <a:extLst>
              <a:ext uri="{FF2B5EF4-FFF2-40B4-BE49-F238E27FC236}">
                <a16:creationId xmlns:a16="http://schemas.microsoft.com/office/drawing/2014/main" id="{5A80C42C-E3F0-B394-0B99-25D8468B4E33}"/>
              </a:ext>
            </a:extLst>
          </p:cNvPr>
          <p:cNvSpPr/>
          <p:nvPr userDrawn="1"/>
        </p:nvSpPr>
        <p:spPr>
          <a:xfrm>
            <a:off x="990620" y="2633528"/>
            <a:ext cx="5825369" cy="3335472"/>
          </a:xfrm>
          <a:prstGeom prst="roundRect">
            <a:avLst/>
          </a:prstGeom>
          <a:solidFill>
            <a:schemeClr val="bg1">
              <a:lumMod val="95000"/>
              <a:alpha val="62508"/>
            </a:schemeClr>
          </a:solidFill>
          <a:ln w="349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8" name="Imagen 7" descr="Imagen que contiene Icono&#10;&#10;Descripción generada automáticamente">
            <a:extLst>
              <a:ext uri="{FF2B5EF4-FFF2-40B4-BE49-F238E27FC236}">
                <a16:creationId xmlns:a16="http://schemas.microsoft.com/office/drawing/2014/main" id="{87C0B335-86EA-F7FD-D8B7-B323976AC619}"/>
              </a:ext>
            </a:extLst>
          </p:cNvPr>
          <p:cNvPicPr>
            <a:picLocks noChangeAspect="1"/>
          </p:cNvPicPr>
          <p:nvPr userDrawn="1"/>
        </p:nvPicPr>
        <p:blipFill>
          <a:blip r:embed="rId2"/>
          <a:stretch>
            <a:fillRect/>
          </a:stretch>
        </p:blipFill>
        <p:spPr>
          <a:xfrm>
            <a:off x="527979" y="436845"/>
            <a:ext cx="1324050" cy="1569432"/>
          </a:xfrm>
          <a:prstGeom prst="rect">
            <a:avLst/>
          </a:prstGeom>
        </p:spPr>
      </p:pic>
      <p:pic>
        <p:nvPicPr>
          <p:cNvPr id="9" name="Imagen 8" descr="Un dibujo de una persona&#10;&#10;Descripción generada automáticamente con confianza baja">
            <a:extLst>
              <a:ext uri="{FF2B5EF4-FFF2-40B4-BE49-F238E27FC236}">
                <a16:creationId xmlns:a16="http://schemas.microsoft.com/office/drawing/2014/main" id="{13567893-9A21-63B6-B57D-D8389BA8B367}"/>
              </a:ext>
            </a:extLst>
          </p:cNvPr>
          <p:cNvPicPr>
            <a:picLocks noChangeAspect="1"/>
          </p:cNvPicPr>
          <p:nvPr userDrawn="1"/>
        </p:nvPicPr>
        <p:blipFill rotWithShape="1">
          <a:blip r:embed="rId3"/>
          <a:srcRect l="1" r="25905" b="16128"/>
          <a:stretch/>
        </p:blipFill>
        <p:spPr>
          <a:xfrm rot="10800000" flipH="1">
            <a:off x="9257547" y="0"/>
            <a:ext cx="2934453" cy="2633528"/>
          </a:xfrm>
          <a:prstGeom prst="rect">
            <a:avLst/>
          </a:prstGeom>
        </p:spPr>
      </p:pic>
      <p:sp>
        <p:nvSpPr>
          <p:cNvPr id="11" name="Triángulo 10">
            <a:extLst>
              <a:ext uri="{FF2B5EF4-FFF2-40B4-BE49-F238E27FC236}">
                <a16:creationId xmlns:a16="http://schemas.microsoft.com/office/drawing/2014/main" id="{DF3407E9-5C86-4BE0-25A0-92A0713FFE0A}"/>
              </a:ext>
            </a:extLst>
          </p:cNvPr>
          <p:cNvSpPr/>
          <p:nvPr userDrawn="1"/>
        </p:nvSpPr>
        <p:spPr>
          <a:xfrm rot="5400000">
            <a:off x="7745789" y="3333508"/>
            <a:ext cx="400818" cy="314120"/>
          </a:xfrm>
          <a:prstGeom prst="triangle">
            <a:avLst/>
          </a:prstGeom>
          <a:solidFill>
            <a:srgbClr val="00CA8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Triángulo 12">
            <a:extLst>
              <a:ext uri="{FF2B5EF4-FFF2-40B4-BE49-F238E27FC236}">
                <a16:creationId xmlns:a16="http://schemas.microsoft.com/office/drawing/2014/main" id="{AA713E83-06D6-16E6-21E7-0A3A624612E8}"/>
              </a:ext>
            </a:extLst>
          </p:cNvPr>
          <p:cNvSpPr/>
          <p:nvPr userDrawn="1"/>
        </p:nvSpPr>
        <p:spPr>
          <a:xfrm rot="5400000">
            <a:off x="7745789" y="4358337"/>
            <a:ext cx="400818" cy="314120"/>
          </a:xfrm>
          <a:prstGeom prst="triangle">
            <a:avLst/>
          </a:prstGeom>
          <a:solidFill>
            <a:srgbClr val="00CA8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Triángulo 15">
            <a:extLst>
              <a:ext uri="{FF2B5EF4-FFF2-40B4-BE49-F238E27FC236}">
                <a16:creationId xmlns:a16="http://schemas.microsoft.com/office/drawing/2014/main" id="{5260CDE1-B2E6-0031-C7F9-EA92F15623CC}"/>
              </a:ext>
            </a:extLst>
          </p:cNvPr>
          <p:cNvSpPr/>
          <p:nvPr userDrawn="1"/>
        </p:nvSpPr>
        <p:spPr>
          <a:xfrm rot="5400000">
            <a:off x="7745789" y="5407208"/>
            <a:ext cx="400818" cy="314120"/>
          </a:xfrm>
          <a:prstGeom prst="triangle">
            <a:avLst/>
          </a:prstGeom>
          <a:solidFill>
            <a:srgbClr val="00CA8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Marcador de texto 3">
            <a:extLst>
              <a:ext uri="{FF2B5EF4-FFF2-40B4-BE49-F238E27FC236}">
                <a16:creationId xmlns:a16="http://schemas.microsoft.com/office/drawing/2014/main" id="{A6729170-DD0C-C8DA-2CFF-4CC3C85B4861}"/>
              </a:ext>
            </a:extLst>
          </p:cNvPr>
          <p:cNvSpPr txBox="1">
            <a:spLocks/>
          </p:cNvSpPr>
          <p:nvPr userDrawn="1"/>
        </p:nvSpPr>
        <p:spPr>
          <a:xfrm>
            <a:off x="7272630" y="2503663"/>
            <a:ext cx="1199036" cy="559608"/>
          </a:xfrm>
          <a:prstGeom prst="rect">
            <a:avLst/>
          </a:prstGeom>
          <a:noFill/>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500"/>
              </a:lnSpc>
            </a:pPr>
            <a:r>
              <a:rPr lang="en-GB" sz="2500" dirty="0">
                <a:solidFill>
                  <a:srgbClr val="00CA81"/>
                </a:solidFill>
              </a:rPr>
              <a:t>Results</a:t>
            </a:r>
          </a:p>
        </p:txBody>
      </p:sp>
      <p:cxnSp>
        <p:nvCxnSpPr>
          <p:cNvPr id="20" name="Conector recto 19">
            <a:extLst>
              <a:ext uri="{FF2B5EF4-FFF2-40B4-BE49-F238E27FC236}">
                <a16:creationId xmlns:a16="http://schemas.microsoft.com/office/drawing/2014/main" id="{FB14B559-C0CD-5C00-71B6-B5A5D645ACD5}"/>
              </a:ext>
            </a:extLst>
          </p:cNvPr>
          <p:cNvCxnSpPr>
            <a:cxnSpLocks/>
          </p:cNvCxnSpPr>
          <p:nvPr userDrawn="1"/>
        </p:nvCxnSpPr>
        <p:spPr>
          <a:xfrm>
            <a:off x="7427243" y="3290159"/>
            <a:ext cx="0" cy="2611711"/>
          </a:xfrm>
          <a:prstGeom prst="line">
            <a:avLst/>
          </a:prstGeom>
          <a:ln w="34925">
            <a:solidFill>
              <a:srgbClr val="00CA8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8115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hy">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C6FD9CA7-664A-8D70-31C7-8A674C397031}"/>
              </a:ext>
            </a:extLst>
          </p:cNvPr>
          <p:cNvSpPr/>
          <p:nvPr userDrawn="1"/>
        </p:nvSpPr>
        <p:spPr>
          <a:xfrm>
            <a:off x="-13064" y="5239560"/>
            <a:ext cx="12205063" cy="161844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descr="Imagen que contiene Icono&#10;&#10;Descripción generada automáticamente">
            <a:extLst>
              <a:ext uri="{FF2B5EF4-FFF2-40B4-BE49-F238E27FC236}">
                <a16:creationId xmlns:a16="http://schemas.microsoft.com/office/drawing/2014/main" id="{BA5F5A34-7B3C-D3E7-DD6C-586FDCB8F31F}"/>
              </a:ext>
            </a:extLst>
          </p:cNvPr>
          <p:cNvPicPr>
            <a:picLocks noChangeAspect="1"/>
          </p:cNvPicPr>
          <p:nvPr userDrawn="1"/>
        </p:nvPicPr>
        <p:blipFill>
          <a:blip r:embed="rId2"/>
          <a:stretch>
            <a:fillRect/>
          </a:stretch>
        </p:blipFill>
        <p:spPr>
          <a:xfrm>
            <a:off x="527979" y="436845"/>
            <a:ext cx="1324050" cy="1569432"/>
          </a:xfrm>
          <a:prstGeom prst="rect">
            <a:avLst/>
          </a:prstGeom>
        </p:spPr>
      </p:pic>
      <p:pic>
        <p:nvPicPr>
          <p:cNvPr id="9" name="Imagen 8" descr="Un dibujo de una persona&#10;&#10;Descripción generada automáticamente con confianza baja">
            <a:extLst>
              <a:ext uri="{FF2B5EF4-FFF2-40B4-BE49-F238E27FC236}">
                <a16:creationId xmlns:a16="http://schemas.microsoft.com/office/drawing/2014/main" id="{501C791C-5F64-D8B9-2E23-2720F4606A8A}"/>
              </a:ext>
            </a:extLst>
          </p:cNvPr>
          <p:cNvPicPr>
            <a:picLocks noChangeAspect="1"/>
          </p:cNvPicPr>
          <p:nvPr userDrawn="1"/>
        </p:nvPicPr>
        <p:blipFill rotWithShape="1">
          <a:blip r:embed="rId3"/>
          <a:srcRect l="1" r="25905" b="16128"/>
          <a:stretch/>
        </p:blipFill>
        <p:spPr>
          <a:xfrm rot="10800000" flipH="1">
            <a:off x="9257547" y="0"/>
            <a:ext cx="2934453" cy="2633528"/>
          </a:xfrm>
          <a:prstGeom prst="rect">
            <a:avLst/>
          </a:prstGeom>
        </p:spPr>
      </p:pic>
      <p:sp>
        <p:nvSpPr>
          <p:cNvPr id="10" name="CuadroTexto 9">
            <a:extLst>
              <a:ext uri="{FF2B5EF4-FFF2-40B4-BE49-F238E27FC236}">
                <a16:creationId xmlns:a16="http://schemas.microsoft.com/office/drawing/2014/main" id="{0B871208-520A-6082-712B-BE12E65F9166}"/>
              </a:ext>
            </a:extLst>
          </p:cNvPr>
          <p:cNvSpPr txBox="1"/>
          <p:nvPr userDrawn="1"/>
        </p:nvSpPr>
        <p:spPr>
          <a:xfrm>
            <a:off x="527979" y="2943405"/>
            <a:ext cx="2497837" cy="1426031"/>
          </a:xfrm>
          <a:prstGeom prst="rect">
            <a:avLst/>
          </a:prstGeom>
          <a:noFill/>
        </p:spPr>
        <p:txBody>
          <a:bodyPr wrap="square" rtlCol="0">
            <a:spAutoFit/>
          </a:bodyPr>
          <a:lstStyle/>
          <a:p>
            <a:pPr>
              <a:lnSpc>
                <a:spcPts val="2600"/>
              </a:lnSpc>
            </a:pPr>
            <a:r>
              <a:rPr lang="en-GB" sz="2200" b="0" i="0" u="none" strike="noStrike" dirty="0">
                <a:solidFill>
                  <a:srgbClr val="135471"/>
                </a:solidFill>
                <a:effectLst/>
                <a:latin typeface="Calibri" panose="020F0502020204030204" pitchFamily="34" charset="0"/>
              </a:rPr>
              <a:t>Plastics production and end-of-life seriously damage the environment</a:t>
            </a:r>
            <a:endParaRPr lang="en-GB" sz="2200" dirty="0">
              <a:solidFill>
                <a:srgbClr val="135471"/>
              </a:solidFill>
            </a:endParaRPr>
          </a:p>
        </p:txBody>
      </p:sp>
      <p:sp>
        <p:nvSpPr>
          <p:cNvPr id="11" name="Marcador de texto 3">
            <a:extLst>
              <a:ext uri="{FF2B5EF4-FFF2-40B4-BE49-F238E27FC236}">
                <a16:creationId xmlns:a16="http://schemas.microsoft.com/office/drawing/2014/main" id="{F0247505-ECE9-20F8-7725-9E4BDEFEDFB7}"/>
              </a:ext>
            </a:extLst>
          </p:cNvPr>
          <p:cNvSpPr txBox="1">
            <a:spLocks/>
          </p:cNvSpPr>
          <p:nvPr userDrawn="1"/>
        </p:nvSpPr>
        <p:spPr>
          <a:xfrm>
            <a:off x="3528777" y="3851456"/>
            <a:ext cx="1886663" cy="75918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Just 9% of all plastic ever made gets recycled</a:t>
            </a:r>
          </a:p>
        </p:txBody>
      </p:sp>
      <p:sp>
        <p:nvSpPr>
          <p:cNvPr id="12" name="Marcador de texto 3">
            <a:extLst>
              <a:ext uri="{FF2B5EF4-FFF2-40B4-BE49-F238E27FC236}">
                <a16:creationId xmlns:a16="http://schemas.microsoft.com/office/drawing/2014/main" id="{055573D2-3FBE-B61A-D817-34E04337AB7A}"/>
              </a:ext>
            </a:extLst>
          </p:cNvPr>
          <p:cNvSpPr txBox="1">
            <a:spLocks/>
          </p:cNvSpPr>
          <p:nvPr userDrawn="1"/>
        </p:nvSpPr>
        <p:spPr>
          <a:xfrm>
            <a:off x="8908974" y="3843282"/>
            <a:ext cx="2577592" cy="75918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Approximately 8 million tons of plastic find their way into the oceans each year</a:t>
            </a:r>
          </a:p>
        </p:txBody>
      </p:sp>
      <p:sp>
        <p:nvSpPr>
          <p:cNvPr id="13" name="Marcador de texto 3">
            <a:extLst>
              <a:ext uri="{FF2B5EF4-FFF2-40B4-BE49-F238E27FC236}">
                <a16:creationId xmlns:a16="http://schemas.microsoft.com/office/drawing/2014/main" id="{1A8E80C2-207B-3ED6-FD94-FE3A095FB0D2}"/>
              </a:ext>
            </a:extLst>
          </p:cNvPr>
          <p:cNvSpPr txBox="1">
            <a:spLocks/>
          </p:cNvSpPr>
          <p:nvPr userDrawn="1"/>
        </p:nvSpPr>
        <p:spPr>
          <a:xfrm>
            <a:off x="5624605" y="3853581"/>
            <a:ext cx="3123692" cy="75918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Plastic production and incineration contribute to 850 million tons of greenhouse gases in 2021</a:t>
            </a:r>
          </a:p>
        </p:txBody>
      </p:sp>
      <p:pic>
        <p:nvPicPr>
          <p:cNvPr id="14" name="Gráfico 13">
            <a:extLst>
              <a:ext uri="{FF2B5EF4-FFF2-40B4-BE49-F238E27FC236}">
                <a16:creationId xmlns:a16="http://schemas.microsoft.com/office/drawing/2014/main" id="{BE3F9EB7-60A7-5D1F-391C-A6F12CCCC1D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4002439" y="2664894"/>
            <a:ext cx="939341" cy="991527"/>
          </a:xfrm>
          <a:prstGeom prst="rect">
            <a:avLst/>
          </a:prstGeom>
        </p:spPr>
      </p:pic>
      <p:pic>
        <p:nvPicPr>
          <p:cNvPr id="15" name="Gráfico 14">
            <a:extLst>
              <a:ext uri="{FF2B5EF4-FFF2-40B4-BE49-F238E27FC236}">
                <a16:creationId xmlns:a16="http://schemas.microsoft.com/office/drawing/2014/main" id="{69508345-D119-1E48-993F-7898E7C9F27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9716259" y="2698765"/>
            <a:ext cx="887942" cy="897593"/>
          </a:xfrm>
          <a:prstGeom prst="rect">
            <a:avLst/>
          </a:prstGeom>
        </p:spPr>
      </p:pic>
      <p:pic>
        <p:nvPicPr>
          <p:cNvPr id="16" name="Gráfico 15">
            <a:extLst>
              <a:ext uri="{FF2B5EF4-FFF2-40B4-BE49-F238E27FC236}">
                <a16:creationId xmlns:a16="http://schemas.microsoft.com/office/drawing/2014/main" id="{5C4A3CF7-1A69-64C7-0E10-AE6CE9F8D945}"/>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6719306" y="2690740"/>
            <a:ext cx="803659" cy="897593"/>
          </a:xfrm>
          <a:prstGeom prst="rect">
            <a:avLst/>
          </a:prstGeom>
        </p:spPr>
      </p:pic>
      <p:sp>
        <p:nvSpPr>
          <p:cNvPr id="17" name="CuadroTexto 16">
            <a:extLst>
              <a:ext uri="{FF2B5EF4-FFF2-40B4-BE49-F238E27FC236}">
                <a16:creationId xmlns:a16="http://schemas.microsoft.com/office/drawing/2014/main" id="{E5293A23-F648-F1F8-82C9-93C60DCEFA89}"/>
              </a:ext>
            </a:extLst>
          </p:cNvPr>
          <p:cNvSpPr txBox="1"/>
          <p:nvPr userDrawn="1"/>
        </p:nvSpPr>
        <p:spPr>
          <a:xfrm>
            <a:off x="1036359" y="5601845"/>
            <a:ext cx="10106215" cy="759182"/>
          </a:xfrm>
          <a:prstGeom prst="rect">
            <a:avLst/>
          </a:prstGeom>
          <a:noFill/>
        </p:spPr>
        <p:txBody>
          <a:bodyPr wrap="square" rtlCol="0">
            <a:spAutoFit/>
          </a:bodyPr>
          <a:lstStyle/>
          <a:p>
            <a:pPr algn="ctr">
              <a:lnSpc>
                <a:spcPts val="2600"/>
              </a:lnSpc>
            </a:pPr>
            <a:r>
              <a:rPr lang="en-GB" sz="2200" b="0" i="0" u="none" strike="noStrike" dirty="0">
                <a:solidFill>
                  <a:schemeClr val="bg1">
                    <a:lumMod val="50000"/>
                  </a:schemeClr>
                </a:solidFill>
                <a:effectLst/>
                <a:latin typeface="Calibri" panose="020F0502020204030204" pitchFamily="34" charset="0"/>
              </a:rPr>
              <a:t>The plastics industry faces a negative perception, driven by a growing public awareness of the urgent need to reconsider and redesign our approach to plastic products.</a:t>
            </a:r>
            <a:endParaRPr lang="en-GB" sz="2200" dirty="0">
              <a:solidFill>
                <a:schemeClr val="bg1">
                  <a:lumMod val="50000"/>
                </a:schemeClr>
              </a:solidFill>
            </a:endParaRPr>
          </a:p>
        </p:txBody>
      </p:sp>
      <p:sp>
        <p:nvSpPr>
          <p:cNvPr id="18" name="Abrir llave 17">
            <a:extLst>
              <a:ext uri="{FF2B5EF4-FFF2-40B4-BE49-F238E27FC236}">
                <a16:creationId xmlns:a16="http://schemas.microsoft.com/office/drawing/2014/main" id="{031AC4B1-0C8E-EC84-A1BD-46DBB6C658D6}"/>
              </a:ext>
            </a:extLst>
          </p:cNvPr>
          <p:cNvSpPr/>
          <p:nvPr userDrawn="1"/>
        </p:nvSpPr>
        <p:spPr>
          <a:xfrm>
            <a:off x="3025817" y="2620465"/>
            <a:ext cx="225992" cy="1977110"/>
          </a:xfrm>
          <a:prstGeom prst="leftBrace">
            <a:avLst/>
          </a:prstGeom>
          <a:ln w="19050">
            <a:solidFill>
              <a:srgbClr val="13547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extLst>
      <p:ext uri="{BB962C8B-B14F-4D97-AF65-F5344CB8AC3E}">
        <p14:creationId xmlns:p14="http://schemas.microsoft.com/office/powerpoint/2010/main" val="2007828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rget groups">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1223F7CE-D317-50D2-E400-4BDD9E520F32}"/>
              </a:ext>
            </a:extLst>
          </p:cNvPr>
          <p:cNvSpPr/>
          <p:nvPr userDrawn="1"/>
        </p:nvSpPr>
        <p:spPr>
          <a:xfrm>
            <a:off x="0" y="2460812"/>
            <a:ext cx="12192000" cy="3684494"/>
          </a:xfrm>
          <a:prstGeom prst="rect">
            <a:avLst/>
          </a:prstGeom>
          <a:gradFill>
            <a:gsLst>
              <a:gs pos="0">
                <a:srgbClr val="09AFD0"/>
              </a:gs>
              <a:gs pos="100000">
                <a:srgbClr val="00CA81"/>
              </a:gs>
            </a:gsLst>
            <a:lin ang="3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descr="Imagen que contiene Icono&#10;&#10;Descripción generada automáticamente">
            <a:extLst>
              <a:ext uri="{FF2B5EF4-FFF2-40B4-BE49-F238E27FC236}">
                <a16:creationId xmlns:a16="http://schemas.microsoft.com/office/drawing/2014/main" id="{4D27BF57-5CB7-07D9-49B1-07D291950A72}"/>
              </a:ext>
            </a:extLst>
          </p:cNvPr>
          <p:cNvPicPr>
            <a:picLocks noChangeAspect="1"/>
          </p:cNvPicPr>
          <p:nvPr userDrawn="1"/>
        </p:nvPicPr>
        <p:blipFill>
          <a:blip r:embed="rId2"/>
          <a:stretch>
            <a:fillRect/>
          </a:stretch>
        </p:blipFill>
        <p:spPr>
          <a:xfrm>
            <a:off x="527979" y="436845"/>
            <a:ext cx="1324050" cy="1569432"/>
          </a:xfrm>
          <a:prstGeom prst="rect">
            <a:avLst/>
          </a:prstGeom>
        </p:spPr>
      </p:pic>
      <p:pic>
        <p:nvPicPr>
          <p:cNvPr id="9" name="Imagen 8" descr="Un dibujo de una persona&#10;&#10;Descripción generada automáticamente con confianza baja">
            <a:extLst>
              <a:ext uri="{FF2B5EF4-FFF2-40B4-BE49-F238E27FC236}">
                <a16:creationId xmlns:a16="http://schemas.microsoft.com/office/drawing/2014/main" id="{47D43DDB-1AB4-06E7-21F2-DB9EB3A5EA54}"/>
              </a:ext>
            </a:extLst>
          </p:cNvPr>
          <p:cNvPicPr>
            <a:picLocks noChangeAspect="1"/>
          </p:cNvPicPr>
          <p:nvPr userDrawn="1"/>
        </p:nvPicPr>
        <p:blipFill rotWithShape="1">
          <a:blip r:embed="rId3"/>
          <a:srcRect l="1" r="25905" b="16128"/>
          <a:stretch/>
        </p:blipFill>
        <p:spPr>
          <a:xfrm rot="10800000" flipH="1">
            <a:off x="9257547" y="0"/>
            <a:ext cx="2934453" cy="2633528"/>
          </a:xfrm>
          <a:prstGeom prst="rect">
            <a:avLst/>
          </a:prstGeom>
        </p:spPr>
      </p:pic>
      <p:sp>
        <p:nvSpPr>
          <p:cNvPr id="10" name="Triángulo 9">
            <a:extLst>
              <a:ext uri="{FF2B5EF4-FFF2-40B4-BE49-F238E27FC236}">
                <a16:creationId xmlns:a16="http://schemas.microsoft.com/office/drawing/2014/main" id="{040AB293-6DA5-357D-2282-09F98006A6EC}"/>
              </a:ext>
            </a:extLst>
          </p:cNvPr>
          <p:cNvSpPr/>
          <p:nvPr userDrawn="1"/>
        </p:nvSpPr>
        <p:spPr>
          <a:xfrm rot="5400000">
            <a:off x="2212238" y="3060992"/>
            <a:ext cx="400818" cy="314120"/>
          </a:xfrm>
          <a:prstGeom prs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Triángulo 11">
            <a:extLst>
              <a:ext uri="{FF2B5EF4-FFF2-40B4-BE49-F238E27FC236}">
                <a16:creationId xmlns:a16="http://schemas.microsoft.com/office/drawing/2014/main" id="{505598FC-4BAD-CC6C-A7EF-4F69627F6736}"/>
              </a:ext>
            </a:extLst>
          </p:cNvPr>
          <p:cNvSpPr/>
          <p:nvPr userDrawn="1"/>
        </p:nvSpPr>
        <p:spPr>
          <a:xfrm rot="5400000">
            <a:off x="2212238" y="4076438"/>
            <a:ext cx="400818" cy="314120"/>
          </a:xfrm>
          <a:prstGeom prs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Triángulo 13">
            <a:extLst>
              <a:ext uri="{FF2B5EF4-FFF2-40B4-BE49-F238E27FC236}">
                <a16:creationId xmlns:a16="http://schemas.microsoft.com/office/drawing/2014/main" id="{B5A134F9-DB38-5CB8-F735-489A0B57A6A2}"/>
              </a:ext>
            </a:extLst>
          </p:cNvPr>
          <p:cNvSpPr/>
          <p:nvPr userDrawn="1"/>
        </p:nvSpPr>
        <p:spPr>
          <a:xfrm rot="5400000">
            <a:off x="2212238" y="5080357"/>
            <a:ext cx="400818" cy="314120"/>
          </a:xfrm>
          <a:prstGeom prs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Triángulo 15">
            <a:extLst>
              <a:ext uri="{FF2B5EF4-FFF2-40B4-BE49-F238E27FC236}">
                <a16:creationId xmlns:a16="http://schemas.microsoft.com/office/drawing/2014/main" id="{0029A36E-B216-FBE3-62D6-2BF02953D380}"/>
              </a:ext>
            </a:extLst>
          </p:cNvPr>
          <p:cNvSpPr/>
          <p:nvPr userDrawn="1"/>
        </p:nvSpPr>
        <p:spPr>
          <a:xfrm rot="5400000">
            <a:off x="6606814" y="3060992"/>
            <a:ext cx="400818" cy="314120"/>
          </a:xfrm>
          <a:prstGeom prs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Triángulo 17">
            <a:extLst>
              <a:ext uri="{FF2B5EF4-FFF2-40B4-BE49-F238E27FC236}">
                <a16:creationId xmlns:a16="http://schemas.microsoft.com/office/drawing/2014/main" id="{C6291499-2328-8A4B-01A8-CA8161574F23}"/>
              </a:ext>
            </a:extLst>
          </p:cNvPr>
          <p:cNvSpPr/>
          <p:nvPr userDrawn="1"/>
        </p:nvSpPr>
        <p:spPr>
          <a:xfrm rot="5400000">
            <a:off x="6606814" y="4076438"/>
            <a:ext cx="400818" cy="314120"/>
          </a:xfrm>
          <a:prstGeom prs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Triángulo 19">
            <a:extLst>
              <a:ext uri="{FF2B5EF4-FFF2-40B4-BE49-F238E27FC236}">
                <a16:creationId xmlns:a16="http://schemas.microsoft.com/office/drawing/2014/main" id="{F3EF5EAB-04F5-716F-8209-E1681DFA3A3A}"/>
              </a:ext>
            </a:extLst>
          </p:cNvPr>
          <p:cNvSpPr/>
          <p:nvPr userDrawn="1"/>
        </p:nvSpPr>
        <p:spPr>
          <a:xfrm rot="5400000">
            <a:off x="6606814" y="5080357"/>
            <a:ext cx="400818" cy="314120"/>
          </a:xfrm>
          <a:prstGeom prs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640381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pacts">
    <p:spTree>
      <p:nvGrpSpPr>
        <p:cNvPr id="1" name=""/>
        <p:cNvGrpSpPr/>
        <p:nvPr/>
      </p:nvGrpSpPr>
      <p:grpSpPr>
        <a:xfrm>
          <a:off x="0" y="0"/>
          <a:ext cx="0" cy="0"/>
          <a:chOff x="0" y="0"/>
          <a:chExt cx="0" cy="0"/>
        </a:xfrm>
      </p:grpSpPr>
      <p:sp>
        <p:nvSpPr>
          <p:cNvPr id="6" name="Rectángulo redondeado 5">
            <a:extLst>
              <a:ext uri="{FF2B5EF4-FFF2-40B4-BE49-F238E27FC236}">
                <a16:creationId xmlns:a16="http://schemas.microsoft.com/office/drawing/2014/main" id="{91150504-8C9B-67A6-7DAD-B04411E03D62}"/>
              </a:ext>
            </a:extLst>
          </p:cNvPr>
          <p:cNvSpPr/>
          <p:nvPr userDrawn="1"/>
        </p:nvSpPr>
        <p:spPr>
          <a:xfrm>
            <a:off x="1639662" y="2207013"/>
            <a:ext cx="8901391" cy="3842739"/>
          </a:xfrm>
          <a:prstGeom prst="roundRect">
            <a:avLst/>
          </a:prstGeom>
          <a:solidFill>
            <a:schemeClr val="bg1">
              <a:lumMod val="95000"/>
              <a:alpha val="40922"/>
            </a:schemeClr>
          </a:solidFill>
          <a:ln w="349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8" name="Imagen 7" descr="Imagen que contiene Icono&#10;&#10;Descripción generada automáticamente">
            <a:extLst>
              <a:ext uri="{FF2B5EF4-FFF2-40B4-BE49-F238E27FC236}">
                <a16:creationId xmlns:a16="http://schemas.microsoft.com/office/drawing/2014/main" id="{3C21E5BE-A3AE-FE2B-26F7-B1CDFB8EAE89}"/>
              </a:ext>
            </a:extLst>
          </p:cNvPr>
          <p:cNvPicPr>
            <a:picLocks noChangeAspect="1"/>
          </p:cNvPicPr>
          <p:nvPr userDrawn="1"/>
        </p:nvPicPr>
        <p:blipFill>
          <a:blip r:embed="rId2"/>
          <a:stretch>
            <a:fillRect/>
          </a:stretch>
        </p:blipFill>
        <p:spPr>
          <a:xfrm>
            <a:off x="527979" y="436845"/>
            <a:ext cx="1324050" cy="1569432"/>
          </a:xfrm>
          <a:prstGeom prst="rect">
            <a:avLst/>
          </a:prstGeom>
        </p:spPr>
      </p:pic>
      <p:pic>
        <p:nvPicPr>
          <p:cNvPr id="9" name="Imagen 8" descr="Un dibujo de una persona&#10;&#10;Descripción generada automáticamente con confianza baja">
            <a:extLst>
              <a:ext uri="{FF2B5EF4-FFF2-40B4-BE49-F238E27FC236}">
                <a16:creationId xmlns:a16="http://schemas.microsoft.com/office/drawing/2014/main" id="{79F5BBF2-A36D-A683-B8E5-E2F897886474}"/>
              </a:ext>
            </a:extLst>
          </p:cNvPr>
          <p:cNvPicPr>
            <a:picLocks noChangeAspect="1"/>
          </p:cNvPicPr>
          <p:nvPr userDrawn="1"/>
        </p:nvPicPr>
        <p:blipFill rotWithShape="1">
          <a:blip r:embed="rId3"/>
          <a:srcRect l="1" r="25905" b="16128"/>
          <a:stretch/>
        </p:blipFill>
        <p:spPr>
          <a:xfrm rot="10800000" flipH="1">
            <a:off x="9257547" y="0"/>
            <a:ext cx="2934453" cy="2633528"/>
          </a:xfrm>
          <a:prstGeom prst="rect">
            <a:avLst/>
          </a:prstGeom>
        </p:spPr>
      </p:pic>
      <p:sp>
        <p:nvSpPr>
          <p:cNvPr id="10" name="Marcador de texto 3">
            <a:extLst>
              <a:ext uri="{FF2B5EF4-FFF2-40B4-BE49-F238E27FC236}">
                <a16:creationId xmlns:a16="http://schemas.microsoft.com/office/drawing/2014/main" id="{DE4C2A7B-C506-F28D-2CA1-9B61A8B802DF}"/>
              </a:ext>
            </a:extLst>
          </p:cNvPr>
          <p:cNvSpPr txBox="1">
            <a:spLocks/>
          </p:cNvSpPr>
          <p:nvPr userDrawn="1"/>
        </p:nvSpPr>
        <p:spPr>
          <a:xfrm>
            <a:off x="4774624" y="3455008"/>
            <a:ext cx="2639485"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Public awareness of recycling and sustainable management of plastic waste</a:t>
            </a:r>
          </a:p>
        </p:txBody>
      </p:sp>
      <p:grpSp>
        <p:nvGrpSpPr>
          <p:cNvPr id="11" name="Grupo 10">
            <a:extLst>
              <a:ext uri="{FF2B5EF4-FFF2-40B4-BE49-F238E27FC236}">
                <a16:creationId xmlns:a16="http://schemas.microsoft.com/office/drawing/2014/main" id="{7B2246C7-6B83-30D7-E1DC-FE39ACC4DC64}"/>
              </a:ext>
            </a:extLst>
          </p:cNvPr>
          <p:cNvGrpSpPr/>
          <p:nvPr userDrawn="1"/>
        </p:nvGrpSpPr>
        <p:grpSpPr>
          <a:xfrm>
            <a:off x="2271291" y="2546937"/>
            <a:ext cx="1670249" cy="1606410"/>
            <a:chOff x="2693553" y="2502514"/>
            <a:chExt cx="1670249" cy="1606410"/>
          </a:xfrm>
        </p:grpSpPr>
        <p:sp>
          <p:nvSpPr>
            <p:cNvPr id="12" name="Marcador de texto 3">
              <a:extLst>
                <a:ext uri="{FF2B5EF4-FFF2-40B4-BE49-F238E27FC236}">
                  <a16:creationId xmlns:a16="http://schemas.microsoft.com/office/drawing/2014/main" id="{111F1542-5C1E-92F1-7415-E517734DDFB8}"/>
                </a:ext>
              </a:extLst>
            </p:cNvPr>
            <p:cNvSpPr txBox="1">
              <a:spLocks/>
            </p:cNvSpPr>
            <p:nvPr/>
          </p:nvSpPr>
          <p:spPr>
            <a:xfrm>
              <a:off x="2693553" y="3450690"/>
              <a:ext cx="1670249"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Interregional cooperation</a:t>
              </a:r>
            </a:p>
          </p:txBody>
        </p:sp>
        <p:pic>
          <p:nvPicPr>
            <p:cNvPr id="13" name="Imagen 12">
              <a:extLst>
                <a:ext uri="{FF2B5EF4-FFF2-40B4-BE49-F238E27FC236}">
                  <a16:creationId xmlns:a16="http://schemas.microsoft.com/office/drawing/2014/main" id="{9BD30C17-4727-3D6F-BC07-D28BC91B7303}"/>
                </a:ext>
              </a:extLst>
            </p:cNvPr>
            <p:cNvPicPr>
              <a:picLocks noChangeAspect="1"/>
            </p:cNvPicPr>
            <p:nvPr/>
          </p:nvPicPr>
          <p:blipFill>
            <a:blip r:embed="rId4"/>
            <a:stretch>
              <a:fillRect/>
            </a:stretch>
          </p:blipFill>
          <p:spPr>
            <a:xfrm>
              <a:off x="3099120" y="2502514"/>
              <a:ext cx="851014" cy="782014"/>
            </a:xfrm>
            <a:prstGeom prst="rect">
              <a:avLst/>
            </a:prstGeom>
          </p:spPr>
        </p:pic>
      </p:grpSp>
      <p:grpSp>
        <p:nvGrpSpPr>
          <p:cNvPr id="14" name="Grupo 13">
            <a:extLst>
              <a:ext uri="{FF2B5EF4-FFF2-40B4-BE49-F238E27FC236}">
                <a16:creationId xmlns:a16="http://schemas.microsoft.com/office/drawing/2014/main" id="{4673CEF9-7253-F802-2336-D57741EEF183}"/>
              </a:ext>
            </a:extLst>
          </p:cNvPr>
          <p:cNvGrpSpPr/>
          <p:nvPr userDrawn="1"/>
        </p:nvGrpSpPr>
        <p:grpSpPr>
          <a:xfrm>
            <a:off x="8161550" y="2480108"/>
            <a:ext cx="1761689" cy="1640206"/>
            <a:chOff x="5227979" y="2096273"/>
            <a:chExt cx="1761689" cy="1640206"/>
          </a:xfrm>
        </p:grpSpPr>
        <p:sp>
          <p:nvSpPr>
            <p:cNvPr id="15" name="Marcador de texto 3">
              <a:extLst>
                <a:ext uri="{FF2B5EF4-FFF2-40B4-BE49-F238E27FC236}">
                  <a16:creationId xmlns:a16="http://schemas.microsoft.com/office/drawing/2014/main" id="{A9AF5765-8D98-FFBC-8175-B10E104FEBE0}"/>
                </a:ext>
              </a:extLst>
            </p:cNvPr>
            <p:cNvSpPr txBox="1">
              <a:spLocks/>
            </p:cNvSpPr>
            <p:nvPr/>
          </p:nvSpPr>
          <p:spPr>
            <a:xfrm>
              <a:off x="5227979" y="3078245"/>
              <a:ext cx="1761689"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Regional innovation focus</a:t>
              </a:r>
            </a:p>
          </p:txBody>
        </p:sp>
        <p:pic>
          <p:nvPicPr>
            <p:cNvPr id="16" name="Imagen 15">
              <a:extLst>
                <a:ext uri="{FF2B5EF4-FFF2-40B4-BE49-F238E27FC236}">
                  <a16:creationId xmlns:a16="http://schemas.microsoft.com/office/drawing/2014/main" id="{3CBA0C3E-6692-7EBE-0F0E-FEEF667372D8}"/>
                </a:ext>
              </a:extLst>
            </p:cNvPr>
            <p:cNvPicPr>
              <a:picLocks noChangeAspect="1"/>
            </p:cNvPicPr>
            <p:nvPr/>
          </p:nvPicPr>
          <p:blipFill>
            <a:blip r:embed="rId5"/>
            <a:stretch>
              <a:fillRect/>
            </a:stretch>
          </p:blipFill>
          <p:spPr>
            <a:xfrm>
              <a:off x="5702135" y="2096273"/>
              <a:ext cx="787729" cy="807422"/>
            </a:xfrm>
            <a:prstGeom prst="rect">
              <a:avLst/>
            </a:prstGeom>
          </p:spPr>
        </p:pic>
      </p:grpSp>
      <p:pic>
        <p:nvPicPr>
          <p:cNvPr id="17" name="Imagen 16">
            <a:extLst>
              <a:ext uri="{FF2B5EF4-FFF2-40B4-BE49-F238E27FC236}">
                <a16:creationId xmlns:a16="http://schemas.microsoft.com/office/drawing/2014/main" id="{3B7956EA-8897-0EF9-3EB6-B072EDB3DA3B}"/>
              </a:ext>
            </a:extLst>
          </p:cNvPr>
          <p:cNvPicPr>
            <a:picLocks noChangeAspect="1"/>
          </p:cNvPicPr>
          <p:nvPr userDrawn="1"/>
        </p:nvPicPr>
        <p:blipFill>
          <a:blip r:embed="rId6"/>
          <a:stretch>
            <a:fillRect/>
          </a:stretch>
        </p:blipFill>
        <p:spPr>
          <a:xfrm>
            <a:off x="5757781" y="2620361"/>
            <a:ext cx="639930" cy="660574"/>
          </a:xfrm>
          <a:prstGeom prst="rect">
            <a:avLst/>
          </a:prstGeom>
        </p:spPr>
      </p:pic>
      <p:grpSp>
        <p:nvGrpSpPr>
          <p:cNvPr id="18" name="Grupo 17">
            <a:extLst>
              <a:ext uri="{FF2B5EF4-FFF2-40B4-BE49-F238E27FC236}">
                <a16:creationId xmlns:a16="http://schemas.microsoft.com/office/drawing/2014/main" id="{5D010D46-8C42-061D-0A3C-F8E1E05C5569}"/>
              </a:ext>
            </a:extLst>
          </p:cNvPr>
          <p:cNvGrpSpPr/>
          <p:nvPr userDrawn="1"/>
        </p:nvGrpSpPr>
        <p:grpSpPr>
          <a:xfrm>
            <a:off x="3793623" y="4379522"/>
            <a:ext cx="1090027" cy="1402256"/>
            <a:chOff x="1892370" y="4135209"/>
            <a:chExt cx="1090027" cy="1402256"/>
          </a:xfrm>
        </p:grpSpPr>
        <p:sp>
          <p:nvSpPr>
            <p:cNvPr id="19" name="Marcador de texto 3">
              <a:extLst>
                <a:ext uri="{FF2B5EF4-FFF2-40B4-BE49-F238E27FC236}">
                  <a16:creationId xmlns:a16="http://schemas.microsoft.com/office/drawing/2014/main" id="{B39AF0B8-BE7E-8187-1EE3-A99911F8F1FE}"/>
                </a:ext>
              </a:extLst>
            </p:cNvPr>
            <p:cNvSpPr txBox="1">
              <a:spLocks/>
            </p:cNvSpPr>
            <p:nvPr/>
          </p:nvSpPr>
          <p:spPr>
            <a:xfrm>
              <a:off x="1892370" y="4879231"/>
              <a:ext cx="1090027"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Job creation</a:t>
              </a:r>
            </a:p>
          </p:txBody>
        </p:sp>
        <p:pic>
          <p:nvPicPr>
            <p:cNvPr id="20" name="Imagen 19">
              <a:extLst>
                <a:ext uri="{FF2B5EF4-FFF2-40B4-BE49-F238E27FC236}">
                  <a16:creationId xmlns:a16="http://schemas.microsoft.com/office/drawing/2014/main" id="{208C2961-32EE-AAB2-4876-8B6B9E94E74C}"/>
                </a:ext>
              </a:extLst>
            </p:cNvPr>
            <p:cNvPicPr>
              <a:picLocks noChangeAspect="1"/>
            </p:cNvPicPr>
            <p:nvPr/>
          </p:nvPicPr>
          <p:blipFill>
            <a:blip r:embed="rId7"/>
            <a:stretch>
              <a:fillRect/>
            </a:stretch>
          </p:blipFill>
          <p:spPr>
            <a:xfrm>
              <a:off x="2094560" y="4135209"/>
              <a:ext cx="709739" cy="623710"/>
            </a:xfrm>
            <a:prstGeom prst="rect">
              <a:avLst/>
            </a:prstGeom>
          </p:spPr>
        </p:pic>
      </p:grpSp>
      <p:grpSp>
        <p:nvGrpSpPr>
          <p:cNvPr id="21" name="Grupo 20">
            <a:extLst>
              <a:ext uri="{FF2B5EF4-FFF2-40B4-BE49-F238E27FC236}">
                <a16:creationId xmlns:a16="http://schemas.microsoft.com/office/drawing/2014/main" id="{FDCED62B-8E8F-DF83-FBBF-2BEDE0E8B36E}"/>
              </a:ext>
            </a:extLst>
          </p:cNvPr>
          <p:cNvGrpSpPr/>
          <p:nvPr userDrawn="1"/>
        </p:nvGrpSpPr>
        <p:grpSpPr>
          <a:xfrm>
            <a:off x="6825808" y="4380300"/>
            <a:ext cx="2106018" cy="1413960"/>
            <a:chOff x="3309285" y="4121761"/>
            <a:chExt cx="2106018" cy="1413960"/>
          </a:xfrm>
        </p:grpSpPr>
        <p:sp>
          <p:nvSpPr>
            <p:cNvPr id="22" name="Marcador de texto 3">
              <a:extLst>
                <a:ext uri="{FF2B5EF4-FFF2-40B4-BE49-F238E27FC236}">
                  <a16:creationId xmlns:a16="http://schemas.microsoft.com/office/drawing/2014/main" id="{968827CA-AE67-7B29-0FA6-46AE017BE699}"/>
                </a:ext>
              </a:extLst>
            </p:cNvPr>
            <p:cNvSpPr txBox="1">
              <a:spLocks/>
            </p:cNvSpPr>
            <p:nvPr/>
          </p:nvSpPr>
          <p:spPr>
            <a:xfrm>
              <a:off x="3309285" y="4877487"/>
              <a:ext cx="2106018"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Positive environmental Impact</a:t>
              </a:r>
            </a:p>
          </p:txBody>
        </p:sp>
        <p:pic>
          <p:nvPicPr>
            <p:cNvPr id="23" name="Imagen 22">
              <a:extLst>
                <a:ext uri="{FF2B5EF4-FFF2-40B4-BE49-F238E27FC236}">
                  <a16:creationId xmlns:a16="http://schemas.microsoft.com/office/drawing/2014/main" id="{52B1DE7C-AC0A-80B4-5B85-BF1F32B96ED2}"/>
                </a:ext>
              </a:extLst>
            </p:cNvPr>
            <p:cNvPicPr>
              <a:picLocks noChangeAspect="1"/>
            </p:cNvPicPr>
            <p:nvPr/>
          </p:nvPicPr>
          <p:blipFill>
            <a:blip r:embed="rId8"/>
            <a:stretch>
              <a:fillRect/>
            </a:stretch>
          </p:blipFill>
          <p:spPr>
            <a:xfrm>
              <a:off x="4024731" y="4121761"/>
              <a:ext cx="623710" cy="623710"/>
            </a:xfrm>
            <a:prstGeom prst="rect">
              <a:avLst/>
            </a:prstGeom>
          </p:spPr>
        </p:pic>
      </p:grpSp>
    </p:spTree>
    <p:extLst>
      <p:ext uri="{BB962C8B-B14F-4D97-AF65-F5344CB8AC3E}">
        <p14:creationId xmlns:p14="http://schemas.microsoft.com/office/powerpoint/2010/main" val="31960465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4049C8D-7764-E2AA-988D-DE4BB1D908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37A89576-D6F2-B2F7-F064-A70283E9A3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60743424-0218-003B-CF8A-83A82743244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795EBD-BD54-2240-8555-6DE728901B29}" type="datetimeFigureOut">
              <a:rPr lang="es-ES" smtClean="0"/>
              <a:t>29/2/24</a:t>
            </a:fld>
            <a:endParaRPr lang="es-ES"/>
          </a:p>
        </p:txBody>
      </p:sp>
      <p:sp>
        <p:nvSpPr>
          <p:cNvPr id="5" name="Marcador de pie de página 4">
            <a:extLst>
              <a:ext uri="{FF2B5EF4-FFF2-40B4-BE49-F238E27FC236}">
                <a16:creationId xmlns:a16="http://schemas.microsoft.com/office/drawing/2014/main" id="{A5A411FA-05DC-22A0-FCCD-C18456C476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7060D1A0-C4C9-52FC-2A85-EC497970EB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7199F5-4236-0644-9DAB-AD91DE4A4F0F}" type="slidenum">
              <a:rPr lang="es-ES" smtClean="0"/>
              <a:t>‹Nº›</a:t>
            </a:fld>
            <a:endParaRPr lang="es-ES"/>
          </a:p>
        </p:txBody>
      </p:sp>
    </p:spTree>
    <p:extLst>
      <p:ext uri="{BB962C8B-B14F-4D97-AF65-F5344CB8AC3E}">
        <p14:creationId xmlns:p14="http://schemas.microsoft.com/office/powerpoint/2010/main" val="3045288847"/>
      </p:ext>
    </p:extLst>
  </p:cSld>
  <p:clrMap bg1="lt1" tx1="dk1" bg2="lt2" tx2="dk2" accent1="accent1" accent2="accent2" accent3="accent3" accent4="accent4" accent5="accent5" accent6="accent6" hlink="hlink" folHlink="folHlink"/>
  <p:sldLayoutIdLst>
    <p:sldLayoutId id="2147483655" r:id="rId1"/>
    <p:sldLayoutId id="2147483651" r:id="rId2"/>
    <p:sldLayoutId id="2147483656" r:id="rId3"/>
    <p:sldLayoutId id="2147483657" r:id="rId4"/>
    <p:sldLayoutId id="2147483658"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3">
            <a:extLst>
              <a:ext uri="{FF2B5EF4-FFF2-40B4-BE49-F238E27FC236}">
                <a16:creationId xmlns:a16="http://schemas.microsoft.com/office/drawing/2014/main" id="{8A852F48-9A81-ECBA-FB96-C932EB14895D}"/>
              </a:ext>
            </a:extLst>
          </p:cNvPr>
          <p:cNvSpPr txBox="1">
            <a:spLocks/>
          </p:cNvSpPr>
          <p:nvPr/>
        </p:nvSpPr>
        <p:spPr>
          <a:xfrm>
            <a:off x="5181528" y="2282564"/>
            <a:ext cx="1924087" cy="9457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Innovation of European regions in circular plastics</a:t>
            </a:r>
          </a:p>
        </p:txBody>
      </p:sp>
      <p:sp>
        <p:nvSpPr>
          <p:cNvPr id="3" name="Marcador de texto 3">
            <a:extLst>
              <a:ext uri="{FF2B5EF4-FFF2-40B4-BE49-F238E27FC236}">
                <a16:creationId xmlns:a16="http://schemas.microsoft.com/office/drawing/2014/main" id="{F0287841-383F-AC91-F51D-012B6BDA6755}"/>
              </a:ext>
            </a:extLst>
          </p:cNvPr>
          <p:cNvSpPr txBox="1">
            <a:spLocks/>
          </p:cNvSpPr>
          <p:nvPr/>
        </p:nvSpPr>
        <p:spPr>
          <a:xfrm>
            <a:off x="673608" y="3440396"/>
            <a:ext cx="2666240" cy="1501128"/>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Funded by the European Commission through the Interregional innovation investments (I3) instrument</a:t>
            </a:r>
          </a:p>
        </p:txBody>
      </p:sp>
      <p:sp>
        <p:nvSpPr>
          <p:cNvPr id="5" name="Marcador de texto 3">
            <a:extLst>
              <a:ext uri="{FF2B5EF4-FFF2-40B4-BE49-F238E27FC236}">
                <a16:creationId xmlns:a16="http://schemas.microsoft.com/office/drawing/2014/main" id="{C415CE8C-BAA7-C768-0A53-6705E2CF6816}"/>
              </a:ext>
            </a:extLst>
          </p:cNvPr>
          <p:cNvSpPr txBox="1">
            <a:spLocks/>
          </p:cNvSpPr>
          <p:nvPr/>
        </p:nvSpPr>
        <p:spPr>
          <a:xfrm>
            <a:off x="9849649" y="5636865"/>
            <a:ext cx="1861046" cy="9457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Coordinated by TECOS, Slovenian tool and die development centre</a:t>
            </a:r>
          </a:p>
        </p:txBody>
      </p:sp>
      <p:sp>
        <p:nvSpPr>
          <p:cNvPr id="6" name="Marcador de texto 3">
            <a:extLst>
              <a:ext uri="{FF2B5EF4-FFF2-40B4-BE49-F238E27FC236}">
                <a16:creationId xmlns:a16="http://schemas.microsoft.com/office/drawing/2014/main" id="{A3C5FD39-7A32-F7D1-A0BC-A85EAA482701}"/>
              </a:ext>
            </a:extLst>
          </p:cNvPr>
          <p:cNvSpPr txBox="1">
            <a:spLocks/>
          </p:cNvSpPr>
          <p:nvPr/>
        </p:nvSpPr>
        <p:spPr>
          <a:xfrm>
            <a:off x="8711227" y="3460774"/>
            <a:ext cx="2640117" cy="105454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8 partners from 3 European regions: Andalusia (Spain), </a:t>
            </a:r>
            <a:r>
              <a:rPr lang="en-GB" sz="1600" b="0" i="0" u="none" strike="noStrike" dirty="0" err="1">
                <a:effectLst/>
                <a:latin typeface="Calibri" panose="020F0502020204030204" pitchFamily="34" charset="0"/>
              </a:rPr>
              <a:t>Vzhodna</a:t>
            </a:r>
            <a:r>
              <a:rPr lang="en-GB" sz="1600" b="0" i="0" u="none" strike="noStrike" dirty="0">
                <a:effectLst/>
                <a:latin typeface="Calibri" panose="020F0502020204030204" pitchFamily="34" charset="0"/>
              </a:rPr>
              <a:t> Slovenija (Slovenia), Rhône-Alpes (France)</a:t>
            </a:r>
          </a:p>
        </p:txBody>
      </p:sp>
      <p:sp>
        <p:nvSpPr>
          <p:cNvPr id="7" name="Marcador de texto 3">
            <a:extLst>
              <a:ext uri="{FF2B5EF4-FFF2-40B4-BE49-F238E27FC236}">
                <a16:creationId xmlns:a16="http://schemas.microsoft.com/office/drawing/2014/main" id="{E6EACC58-2548-BB39-1159-7A43C939F336}"/>
              </a:ext>
            </a:extLst>
          </p:cNvPr>
          <p:cNvSpPr txBox="1">
            <a:spLocks/>
          </p:cNvSpPr>
          <p:nvPr/>
        </p:nvSpPr>
        <p:spPr>
          <a:xfrm>
            <a:off x="783165" y="5832189"/>
            <a:ext cx="1641473" cy="64326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3 years</a:t>
            </a:r>
            <a:endParaRPr lang="en-GB" sz="1600" b="0" dirty="0">
              <a:latin typeface="Calibri" panose="020F0502020204030204" pitchFamily="34" charset="0"/>
            </a:endParaRPr>
          </a:p>
          <a:p>
            <a:pPr algn="ctr" rtl="0" fontAlgn="base">
              <a:spcBef>
                <a:spcPts val="0"/>
              </a:spcBef>
              <a:spcAft>
                <a:spcPts val="0"/>
              </a:spcAft>
            </a:pPr>
            <a:r>
              <a:rPr lang="en-GB" sz="1600" b="0" i="0" u="none" strike="noStrike" dirty="0">
                <a:effectLst/>
                <a:latin typeface="Calibri" panose="020F0502020204030204" pitchFamily="34" charset="0"/>
              </a:rPr>
              <a:t>(2023-2026)</a:t>
            </a:r>
          </a:p>
        </p:txBody>
      </p:sp>
      <p:sp>
        <p:nvSpPr>
          <p:cNvPr id="4" name="Marcador de texto 3">
            <a:extLst>
              <a:ext uri="{FF2B5EF4-FFF2-40B4-BE49-F238E27FC236}">
                <a16:creationId xmlns:a16="http://schemas.microsoft.com/office/drawing/2014/main" id="{A331EDF2-9A16-F520-F2FA-C8640E8A6FC7}"/>
              </a:ext>
            </a:extLst>
          </p:cNvPr>
          <p:cNvSpPr txBox="1">
            <a:spLocks/>
          </p:cNvSpPr>
          <p:nvPr/>
        </p:nvSpPr>
        <p:spPr>
          <a:xfrm>
            <a:off x="2512353" y="713371"/>
            <a:ext cx="7156010" cy="50065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3500"/>
              </a:lnSpc>
            </a:pPr>
            <a:r>
              <a:rPr lang="en-GB" sz="4400">
                <a:gradFill>
                  <a:gsLst>
                    <a:gs pos="0">
                      <a:srgbClr val="00CA81"/>
                    </a:gs>
                    <a:gs pos="100000">
                      <a:srgbClr val="09AFD0"/>
                    </a:gs>
                  </a:gsLst>
                  <a:lin ang="10800000" scaled="0"/>
                </a:gradFill>
              </a:rPr>
              <a:t>What is INCIRCULAR?</a:t>
            </a:r>
            <a:endParaRPr lang="en-GB" sz="4400" dirty="0">
              <a:gradFill>
                <a:gsLst>
                  <a:gs pos="0">
                    <a:srgbClr val="00CA81"/>
                  </a:gs>
                  <a:gs pos="100000">
                    <a:srgbClr val="09AFD0"/>
                  </a:gs>
                </a:gsLst>
                <a:lin ang="10800000" scaled="0"/>
              </a:gradFill>
            </a:endParaRPr>
          </a:p>
        </p:txBody>
      </p:sp>
      <p:grpSp>
        <p:nvGrpSpPr>
          <p:cNvPr id="8" name="Grupo 7">
            <a:extLst>
              <a:ext uri="{FF2B5EF4-FFF2-40B4-BE49-F238E27FC236}">
                <a16:creationId xmlns:a16="http://schemas.microsoft.com/office/drawing/2014/main" id="{1C0FE592-AFCC-5F7D-4FF3-C1E2531C0893}"/>
              </a:ext>
            </a:extLst>
          </p:cNvPr>
          <p:cNvGrpSpPr/>
          <p:nvPr/>
        </p:nvGrpSpPr>
        <p:grpSpPr>
          <a:xfrm>
            <a:off x="4639327" y="1280569"/>
            <a:ext cx="2902062" cy="500651"/>
            <a:chOff x="4946538" y="1204369"/>
            <a:chExt cx="2902062" cy="500651"/>
          </a:xfrm>
        </p:grpSpPr>
        <p:sp>
          <p:nvSpPr>
            <p:cNvPr id="9" name="Marcador de texto 3">
              <a:extLst>
                <a:ext uri="{FF2B5EF4-FFF2-40B4-BE49-F238E27FC236}">
                  <a16:creationId xmlns:a16="http://schemas.microsoft.com/office/drawing/2014/main" id="{C1248CD1-4137-D1D3-18AA-7A59FC2F672A}"/>
                </a:ext>
              </a:extLst>
            </p:cNvPr>
            <p:cNvSpPr txBox="1">
              <a:spLocks/>
            </p:cNvSpPr>
            <p:nvPr/>
          </p:nvSpPr>
          <p:spPr>
            <a:xfrm>
              <a:off x="4995804" y="1204369"/>
              <a:ext cx="2852796" cy="50065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3500"/>
                </a:lnSpc>
              </a:pPr>
              <a:r>
                <a:rPr lang="en-GB" sz="2200" b="0" dirty="0">
                  <a:solidFill>
                    <a:schemeClr val="bg1">
                      <a:lumMod val="50000"/>
                    </a:schemeClr>
                  </a:solidFill>
                </a:rPr>
                <a:t>General information</a:t>
              </a:r>
            </a:p>
          </p:txBody>
        </p:sp>
        <p:sp>
          <p:nvSpPr>
            <p:cNvPr id="10" name="Rectángulo redondeado 9">
              <a:extLst>
                <a:ext uri="{FF2B5EF4-FFF2-40B4-BE49-F238E27FC236}">
                  <a16:creationId xmlns:a16="http://schemas.microsoft.com/office/drawing/2014/main" id="{9C45ECAA-7A2B-1DA8-D62C-D832CE8C2204}"/>
                </a:ext>
              </a:extLst>
            </p:cNvPr>
            <p:cNvSpPr/>
            <p:nvPr/>
          </p:nvSpPr>
          <p:spPr>
            <a:xfrm>
              <a:off x="4946538" y="1302285"/>
              <a:ext cx="2894932" cy="386465"/>
            </a:xfrm>
            <a:prstGeom prst="roundRect">
              <a:avLst/>
            </a:prstGeom>
            <a:no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Tree>
    <p:extLst>
      <p:ext uri="{BB962C8B-B14F-4D97-AF65-F5344CB8AC3E}">
        <p14:creationId xmlns:p14="http://schemas.microsoft.com/office/powerpoint/2010/main" val="1585422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3">
            <a:extLst>
              <a:ext uri="{FF2B5EF4-FFF2-40B4-BE49-F238E27FC236}">
                <a16:creationId xmlns:a16="http://schemas.microsoft.com/office/drawing/2014/main" id="{BD3043BD-26E9-2242-2D09-EF69837BAD53}"/>
              </a:ext>
            </a:extLst>
          </p:cNvPr>
          <p:cNvSpPr txBox="1">
            <a:spLocks/>
          </p:cNvSpPr>
          <p:nvPr/>
        </p:nvSpPr>
        <p:spPr>
          <a:xfrm>
            <a:off x="2512353" y="658616"/>
            <a:ext cx="7156010" cy="9598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4000"/>
              </a:lnSpc>
              <a:buNone/>
            </a:pPr>
            <a:r>
              <a:rPr lang="en-GB" sz="4400" b="1" dirty="0">
                <a:gradFill>
                  <a:gsLst>
                    <a:gs pos="0">
                      <a:srgbClr val="00CA81"/>
                    </a:gs>
                    <a:gs pos="100000">
                      <a:srgbClr val="09AFD0"/>
                    </a:gs>
                  </a:gsLst>
                  <a:lin ang="10800000" scaled="0"/>
                </a:gradFill>
              </a:rPr>
              <a:t>Why is INCIRCULAR important?</a:t>
            </a:r>
          </a:p>
        </p:txBody>
      </p:sp>
    </p:spTree>
    <p:extLst>
      <p:ext uri="{BB962C8B-B14F-4D97-AF65-F5344CB8AC3E}">
        <p14:creationId xmlns:p14="http://schemas.microsoft.com/office/powerpoint/2010/main" val="1412795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3">
            <a:extLst>
              <a:ext uri="{FF2B5EF4-FFF2-40B4-BE49-F238E27FC236}">
                <a16:creationId xmlns:a16="http://schemas.microsoft.com/office/drawing/2014/main" id="{B3705DED-69F7-9810-9A4E-701C20EBEFA0}"/>
              </a:ext>
            </a:extLst>
          </p:cNvPr>
          <p:cNvSpPr txBox="1">
            <a:spLocks/>
          </p:cNvSpPr>
          <p:nvPr/>
        </p:nvSpPr>
        <p:spPr>
          <a:xfrm>
            <a:off x="2512353" y="700671"/>
            <a:ext cx="7156010" cy="130560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n-GB" sz="4400" b="1" dirty="0">
                <a:gradFill>
                  <a:gsLst>
                    <a:gs pos="0">
                      <a:srgbClr val="00CA81"/>
                    </a:gs>
                    <a:gs pos="100000">
                      <a:srgbClr val="09AFD0"/>
                    </a:gs>
                  </a:gsLst>
                  <a:lin ang="10800000" scaled="0"/>
                </a:gradFill>
              </a:rPr>
              <a:t>INCIRCULAR’s</a:t>
            </a:r>
          </a:p>
          <a:p>
            <a:pPr marL="0" indent="0" algn="ctr">
              <a:lnSpc>
                <a:spcPts val="3500"/>
              </a:lnSpc>
              <a:buNone/>
            </a:pPr>
            <a:r>
              <a:rPr lang="en-GB" sz="4400" b="1" dirty="0">
                <a:gradFill>
                  <a:gsLst>
                    <a:gs pos="0">
                      <a:srgbClr val="00CA81"/>
                    </a:gs>
                    <a:gs pos="100000">
                      <a:srgbClr val="09AFD0"/>
                    </a:gs>
                  </a:gsLst>
                  <a:lin ang="10800000" scaled="0"/>
                </a:gradFill>
              </a:rPr>
              <a:t>mission and results</a:t>
            </a:r>
          </a:p>
        </p:txBody>
      </p:sp>
      <p:sp>
        <p:nvSpPr>
          <p:cNvPr id="3" name="CuadroTexto 2">
            <a:extLst>
              <a:ext uri="{FF2B5EF4-FFF2-40B4-BE49-F238E27FC236}">
                <a16:creationId xmlns:a16="http://schemas.microsoft.com/office/drawing/2014/main" id="{64BC9C5E-DABA-0BF0-4559-D69917D1E786}"/>
              </a:ext>
            </a:extLst>
          </p:cNvPr>
          <p:cNvSpPr txBox="1"/>
          <p:nvPr/>
        </p:nvSpPr>
        <p:spPr>
          <a:xfrm>
            <a:off x="1457945" y="3011674"/>
            <a:ext cx="5064947" cy="2526397"/>
          </a:xfrm>
          <a:prstGeom prst="rect">
            <a:avLst/>
          </a:prstGeom>
          <a:noFill/>
        </p:spPr>
        <p:txBody>
          <a:bodyPr wrap="square" rtlCol="0">
            <a:spAutoFit/>
          </a:bodyPr>
          <a:lstStyle/>
          <a:p>
            <a:pPr>
              <a:lnSpc>
                <a:spcPts val="3200"/>
              </a:lnSpc>
            </a:pPr>
            <a:r>
              <a:rPr lang="en-GB" sz="2200" b="0" i="0" u="none" strike="noStrike" dirty="0">
                <a:solidFill>
                  <a:srgbClr val="135471"/>
                </a:solidFill>
                <a:effectLst/>
                <a:latin typeface="Calibri" panose="020F0502020204030204" pitchFamily="34" charset="0"/>
              </a:rPr>
              <a:t>Our mission is to enhance collaboration within the recycled plastics industry sector, aiming to improve its capabilities and promote the transformation of recycled plastics into new materials through the adoption of innovative technologies.</a:t>
            </a:r>
            <a:endParaRPr lang="en-GB" sz="2200" dirty="0">
              <a:solidFill>
                <a:srgbClr val="135471"/>
              </a:solidFill>
            </a:endParaRPr>
          </a:p>
        </p:txBody>
      </p:sp>
      <p:sp>
        <p:nvSpPr>
          <p:cNvPr id="4" name="Marcador de texto 3">
            <a:extLst>
              <a:ext uri="{FF2B5EF4-FFF2-40B4-BE49-F238E27FC236}">
                <a16:creationId xmlns:a16="http://schemas.microsoft.com/office/drawing/2014/main" id="{DBDE57AB-2DD6-6E72-2174-7638C0058F1A}"/>
              </a:ext>
            </a:extLst>
          </p:cNvPr>
          <p:cNvSpPr txBox="1">
            <a:spLocks/>
          </p:cNvSpPr>
          <p:nvPr/>
        </p:nvSpPr>
        <p:spPr>
          <a:xfrm>
            <a:off x="8278548" y="3231540"/>
            <a:ext cx="2203654"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effectLst/>
                <a:latin typeface="Calibri" panose="020F0502020204030204" pitchFamily="34" charset="0"/>
              </a:rPr>
              <a:t>Open call for ‘Symbiotic Deep Tech Sourcing’</a:t>
            </a:r>
          </a:p>
        </p:txBody>
      </p:sp>
      <p:sp>
        <p:nvSpPr>
          <p:cNvPr id="5" name="Marcador de texto 3">
            <a:extLst>
              <a:ext uri="{FF2B5EF4-FFF2-40B4-BE49-F238E27FC236}">
                <a16:creationId xmlns:a16="http://schemas.microsoft.com/office/drawing/2014/main" id="{5B8FF32E-37CE-53F2-0BA9-304705B887AB}"/>
              </a:ext>
            </a:extLst>
          </p:cNvPr>
          <p:cNvSpPr txBox="1">
            <a:spLocks/>
          </p:cNvSpPr>
          <p:nvPr/>
        </p:nvSpPr>
        <p:spPr>
          <a:xfrm>
            <a:off x="8278548" y="4186280"/>
            <a:ext cx="2203654"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effectLst/>
                <a:latin typeface="Calibri" panose="020F0502020204030204" pitchFamily="34" charset="0"/>
              </a:rPr>
              <a:t>Pilot production lines for reusability of waste plastic material</a:t>
            </a:r>
          </a:p>
        </p:txBody>
      </p:sp>
      <p:sp>
        <p:nvSpPr>
          <p:cNvPr id="6" name="Marcador de texto 3">
            <a:extLst>
              <a:ext uri="{FF2B5EF4-FFF2-40B4-BE49-F238E27FC236}">
                <a16:creationId xmlns:a16="http://schemas.microsoft.com/office/drawing/2014/main" id="{A3FA7381-7B66-F0FD-5738-3ACB71B2CAF4}"/>
              </a:ext>
            </a:extLst>
          </p:cNvPr>
          <p:cNvSpPr txBox="1">
            <a:spLocks/>
          </p:cNvSpPr>
          <p:nvPr/>
        </p:nvSpPr>
        <p:spPr>
          <a:xfrm>
            <a:off x="8278548" y="5248598"/>
            <a:ext cx="2203654"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effectLst/>
                <a:latin typeface="Calibri" panose="020F0502020204030204" pitchFamily="34" charset="0"/>
              </a:rPr>
              <a:t>Replication of the Pilot across relevant EU industrial sites</a:t>
            </a:r>
          </a:p>
        </p:txBody>
      </p:sp>
    </p:spTree>
    <p:extLst>
      <p:ext uri="{BB962C8B-B14F-4D97-AF65-F5344CB8AC3E}">
        <p14:creationId xmlns:p14="http://schemas.microsoft.com/office/powerpoint/2010/main" val="3594314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3">
            <a:extLst>
              <a:ext uri="{FF2B5EF4-FFF2-40B4-BE49-F238E27FC236}">
                <a16:creationId xmlns:a16="http://schemas.microsoft.com/office/drawing/2014/main" id="{1A91E86C-F86B-9B45-58B5-54E2F3194845}"/>
              </a:ext>
            </a:extLst>
          </p:cNvPr>
          <p:cNvSpPr txBox="1">
            <a:spLocks/>
          </p:cNvSpPr>
          <p:nvPr/>
        </p:nvSpPr>
        <p:spPr>
          <a:xfrm>
            <a:off x="2512353" y="700671"/>
            <a:ext cx="7156010" cy="11411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n-GB" sz="4400" b="1" dirty="0">
                <a:gradFill>
                  <a:gsLst>
                    <a:gs pos="0">
                      <a:srgbClr val="00CA81"/>
                    </a:gs>
                    <a:gs pos="100000">
                      <a:srgbClr val="09AFD0"/>
                    </a:gs>
                  </a:gsLst>
                  <a:lin ang="10800000" scaled="0"/>
                </a:gradFill>
              </a:rPr>
              <a:t>Our target</a:t>
            </a:r>
          </a:p>
          <a:p>
            <a:pPr marL="0" indent="0" algn="ctr">
              <a:lnSpc>
                <a:spcPts val="3500"/>
              </a:lnSpc>
              <a:buNone/>
            </a:pPr>
            <a:r>
              <a:rPr lang="en-GB" sz="4400" b="1" dirty="0">
                <a:gradFill>
                  <a:gsLst>
                    <a:gs pos="0">
                      <a:srgbClr val="00CA81"/>
                    </a:gs>
                    <a:gs pos="100000">
                      <a:srgbClr val="09AFD0"/>
                    </a:gs>
                  </a:gsLst>
                  <a:lin ang="10800000" scaled="0"/>
                </a:gradFill>
              </a:rPr>
              <a:t>groups</a:t>
            </a:r>
          </a:p>
        </p:txBody>
      </p:sp>
      <p:sp>
        <p:nvSpPr>
          <p:cNvPr id="3" name="Marcador de texto 3">
            <a:extLst>
              <a:ext uri="{FF2B5EF4-FFF2-40B4-BE49-F238E27FC236}">
                <a16:creationId xmlns:a16="http://schemas.microsoft.com/office/drawing/2014/main" id="{F47B6D20-95B4-C6B0-893A-1AEA0F8FF001}"/>
              </a:ext>
            </a:extLst>
          </p:cNvPr>
          <p:cNvSpPr txBox="1">
            <a:spLocks/>
          </p:cNvSpPr>
          <p:nvPr/>
        </p:nvSpPr>
        <p:spPr>
          <a:xfrm>
            <a:off x="2744997" y="2959024"/>
            <a:ext cx="3049457"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solidFill>
                  <a:schemeClr val="bg1"/>
                </a:solidFill>
                <a:effectLst/>
                <a:latin typeface="Calibri" panose="020F0502020204030204" pitchFamily="34" charset="0"/>
              </a:rPr>
              <a:t>Universities and research </a:t>
            </a:r>
            <a:r>
              <a:rPr lang="en-GB" sz="1600" b="0" i="0" u="none" strike="noStrike" dirty="0" err="1">
                <a:solidFill>
                  <a:schemeClr val="bg1"/>
                </a:solidFill>
                <a:effectLst/>
                <a:latin typeface="Calibri" panose="020F0502020204030204" pitchFamily="34" charset="0"/>
              </a:rPr>
              <a:t>centers</a:t>
            </a:r>
            <a:r>
              <a:rPr lang="en-GB" sz="1600" b="0" i="0" u="none" strike="noStrike" dirty="0">
                <a:solidFill>
                  <a:schemeClr val="bg1"/>
                </a:solidFill>
                <a:effectLst/>
                <a:latin typeface="Calibri" panose="020F0502020204030204" pitchFamily="34" charset="0"/>
              </a:rPr>
              <a:t> to share knowledge and expertise</a:t>
            </a:r>
          </a:p>
        </p:txBody>
      </p:sp>
      <p:sp>
        <p:nvSpPr>
          <p:cNvPr id="4" name="Marcador de texto 3">
            <a:extLst>
              <a:ext uri="{FF2B5EF4-FFF2-40B4-BE49-F238E27FC236}">
                <a16:creationId xmlns:a16="http://schemas.microsoft.com/office/drawing/2014/main" id="{38D73F77-612E-0660-5FCF-765D71BA78CC}"/>
              </a:ext>
            </a:extLst>
          </p:cNvPr>
          <p:cNvSpPr txBox="1">
            <a:spLocks/>
          </p:cNvSpPr>
          <p:nvPr/>
        </p:nvSpPr>
        <p:spPr>
          <a:xfrm>
            <a:off x="2744997" y="3983751"/>
            <a:ext cx="2537498"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solidFill>
                  <a:schemeClr val="bg1"/>
                </a:solidFill>
                <a:effectLst/>
                <a:latin typeface="Calibri" panose="020F0502020204030204" pitchFamily="34" charset="0"/>
              </a:rPr>
              <a:t>Competitiveness cluster to activate the ecosystem</a:t>
            </a:r>
          </a:p>
        </p:txBody>
      </p:sp>
      <p:sp>
        <p:nvSpPr>
          <p:cNvPr id="5" name="Marcador de texto 3">
            <a:extLst>
              <a:ext uri="{FF2B5EF4-FFF2-40B4-BE49-F238E27FC236}">
                <a16:creationId xmlns:a16="http://schemas.microsoft.com/office/drawing/2014/main" id="{5ACA5461-7B7E-D2FF-F58C-1804CEE9C419}"/>
              </a:ext>
            </a:extLst>
          </p:cNvPr>
          <p:cNvSpPr txBox="1">
            <a:spLocks/>
          </p:cNvSpPr>
          <p:nvPr/>
        </p:nvSpPr>
        <p:spPr>
          <a:xfrm>
            <a:off x="2744997" y="4978389"/>
            <a:ext cx="2537498"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solidFill>
                  <a:schemeClr val="bg1"/>
                </a:solidFill>
                <a:effectLst/>
                <a:latin typeface="Calibri" panose="020F0502020204030204" pitchFamily="34" charset="0"/>
              </a:rPr>
              <a:t>European networks to plan replication</a:t>
            </a:r>
          </a:p>
        </p:txBody>
      </p:sp>
      <p:sp>
        <p:nvSpPr>
          <p:cNvPr id="6" name="Marcador de texto 3">
            <a:extLst>
              <a:ext uri="{FF2B5EF4-FFF2-40B4-BE49-F238E27FC236}">
                <a16:creationId xmlns:a16="http://schemas.microsoft.com/office/drawing/2014/main" id="{CC3ACCA9-55EC-4420-618F-5A0FE5B3DC66}"/>
              </a:ext>
            </a:extLst>
          </p:cNvPr>
          <p:cNvSpPr txBox="1">
            <a:spLocks/>
          </p:cNvSpPr>
          <p:nvPr/>
        </p:nvSpPr>
        <p:spPr>
          <a:xfrm>
            <a:off x="7139573" y="2959024"/>
            <a:ext cx="2934453"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solidFill>
                  <a:schemeClr val="bg1"/>
                </a:solidFill>
                <a:effectLst/>
                <a:latin typeface="Calibri" panose="020F0502020204030204" pitchFamily="34" charset="0"/>
              </a:rPr>
              <a:t>Regional stakeholders to strengthen local ecosystem</a:t>
            </a:r>
          </a:p>
        </p:txBody>
      </p:sp>
      <p:sp>
        <p:nvSpPr>
          <p:cNvPr id="7" name="Marcador de texto 3">
            <a:extLst>
              <a:ext uri="{FF2B5EF4-FFF2-40B4-BE49-F238E27FC236}">
                <a16:creationId xmlns:a16="http://schemas.microsoft.com/office/drawing/2014/main" id="{CAB1B4AA-5EE6-7F15-43C8-03ED09FD27D6}"/>
              </a:ext>
            </a:extLst>
          </p:cNvPr>
          <p:cNvSpPr txBox="1">
            <a:spLocks/>
          </p:cNvSpPr>
          <p:nvPr/>
        </p:nvSpPr>
        <p:spPr>
          <a:xfrm>
            <a:off x="7139573" y="3983751"/>
            <a:ext cx="2537498"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solidFill>
                  <a:schemeClr val="bg1"/>
                </a:solidFill>
                <a:effectLst/>
                <a:latin typeface="Calibri" panose="020F0502020204030204" pitchFamily="34" charset="0"/>
              </a:rPr>
              <a:t>Innovative SMEs to integrate new technologies</a:t>
            </a:r>
          </a:p>
        </p:txBody>
      </p:sp>
      <p:sp>
        <p:nvSpPr>
          <p:cNvPr id="8" name="Marcador de texto 3">
            <a:extLst>
              <a:ext uri="{FF2B5EF4-FFF2-40B4-BE49-F238E27FC236}">
                <a16:creationId xmlns:a16="http://schemas.microsoft.com/office/drawing/2014/main" id="{6E142491-2923-E3E4-2C49-A09BEDE0171D}"/>
              </a:ext>
            </a:extLst>
          </p:cNvPr>
          <p:cNvSpPr txBox="1">
            <a:spLocks/>
          </p:cNvSpPr>
          <p:nvPr/>
        </p:nvSpPr>
        <p:spPr>
          <a:xfrm>
            <a:off x="7139573" y="4978389"/>
            <a:ext cx="2537498"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solidFill>
                  <a:schemeClr val="bg1"/>
                </a:solidFill>
                <a:effectLst/>
                <a:latin typeface="Calibri" panose="020F0502020204030204" pitchFamily="34" charset="0"/>
              </a:rPr>
              <a:t>Large companies willing to initiate circular integration</a:t>
            </a:r>
          </a:p>
        </p:txBody>
      </p:sp>
    </p:spTree>
    <p:extLst>
      <p:ext uri="{BB962C8B-B14F-4D97-AF65-F5344CB8AC3E}">
        <p14:creationId xmlns:p14="http://schemas.microsoft.com/office/powerpoint/2010/main" val="925953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3">
            <a:extLst>
              <a:ext uri="{FF2B5EF4-FFF2-40B4-BE49-F238E27FC236}">
                <a16:creationId xmlns:a16="http://schemas.microsoft.com/office/drawing/2014/main" id="{0FA77DB6-6A9D-5053-798B-637D6A5E148E}"/>
              </a:ext>
            </a:extLst>
          </p:cNvPr>
          <p:cNvSpPr txBox="1">
            <a:spLocks/>
          </p:cNvSpPr>
          <p:nvPr/>
        </p:nvSpPr>
        <p:spPr>
          <a:xfrm>
            <a:off x="2512353" y="700671"/>
            <a:ext cx="7156010" cy="11411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n-GB" sz="4400" b="1" dirty="0">
                <a:gradFill>
                  <a:gsLst>
                    <a:gs pos="0">
                      <a:srgbClr val="00CA81"/>
                    </a:gs>
                    <a:gs pos="100000">
                      <a:srgbClr val="09AFD0"/>
                    </a:gs>
                  </a:gsLst>
                  <a:lin ang="10800000" scaled="0"/>
                </a:gradFill>
              </a:rPr>
              <a:t>INCIRCULAR’s</a:t>
            </a:r>
          </a:p>
          <a:p>
            <a:pPr marL="0" indent="0" algn="ctr">
              <a:lnSpc>
                <a:spcPts val="3500"/>
              </a:lnSpc>
              <a:buNone/>
            </a:pPr>
            <a:r>
              <a:rPr lang="en-GB" sz="4400" b="1" dirty="0">
                <a:gradFill>
                  <a:gsLst>
                    <a:gs pos="0">
                      <a:srgbClr val="00CA81"/>
                    </a:gs>
                    <a:gs pos="100000">
                      <a:srgbClr val="09AFD0"/>
                    </a:gs>
                  </a:gsLst>
                  <a:lin ang="10800000" scaled="0"/>
                </a:gradFill>
              </a:rPr>
              <a:t>impact</a:t>
            </a:r>
          </a:p>
        </p:txBody>
      </p:sp>
    </p:spTree>
    <p:extLst>
      <p:ext uri="{BB962C8B-B14F-4D97-AF65-F5344CB8AC3E}">
        <p14:creationId xmlns:p14="http://schemas.microsoft.com/office/powerpoint/2010/main" val="156637144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296</TotalTime>
  <Words>177</Words>
  <Application>Microsoft Macintosh PowerPoint</Application>
  <PresentationFormat>Panorámica</PresentationFormat>
  <Paragraphs>25</Paragraphs>
  <Slides>5</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5</vt:i4>
      </vt:variant>
    </vt:vector>
  </HeadingPairs>
  <TitlesOfParts>
    <vt:vector size="9" baseType="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Communication onProjects</dc:creator>
  <cp:lastModifiedBy>Communication onProjects</cp:lastModifiedBy>
  <cp:revision>22</cp:revision>
  <dcterms:created xsi:type="dcterms:W3CDTF">2023-11-22T07:59:59Z</dcterms:created>
  <dcterms:modified xsi:type="dcterms:W3CDTF">2024-02-29T12:27:45Z</dcterms:modified>
</cp:coreProperties>
</file>